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Lst>
  <p:notesMasterIdLst>
    <p:notesMasterId r:id="rId35"/>
  </p:notesMasterIdLst>
  <p:handoutMasterIdLst>
    <p:handoutMasterId r:id="rId36"/>
  </p:handoutMasterIdLst>
  <p:sldIdLst>
    <p:sldId id="272" r:id="rId8"/>
    <p:sldId id="346" r:id="rId9"/>
    <p:sldId id="347" r:id="rId10"/>
    <p:sldId id="348" r:id="rId11"/>
    <p:sldId id="349" r:id="rId12"/>
    <p:sldId id="353" r:id="rId13"/>
    <p:sldId id="350" r:id="rId14"/>
    <p:sldId id="351" r:id="rId15"/>
    <p:sldId id="352" r:id="rId16"/>
    <p:sldId id="367" r:id="rId17"/>
    <p:sldId id="354" r:id="rId18"/>
    <p:sldId id="356" r:id="rId19"/>
    <p:sldId id="357" r:id="rId20"/>
    <p:sldId id="358" r:id="rId21"/>
    <p:sldId id="359" r:id="rId22"/>
    <p:sldId id="361" r:id="rId23"/>
    <p:sldId id="360" r:id="rId24"/>
    <p:sldId id="362" r:id="rId25"/>
    <p:sldId id="363" r:id="rId26"/>
    <p:sldId id="364" r:id="rId27"/>
    <p:sldId id="366" r:id="rId28"/>
    <p:sldId id="368" r:id="rId29"/>
    <p:sldId id="369" r:id="rId30"/>
    <p:sldId id="326" r:id="rId31"/>
    <p:sldId id="370" r:id="rId32"/>
    <p:sldId id="300" r:id="rId33"/>
    <p:sldId id="301" r:id="rId3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p:cViewPr varScale="1">
        <p:scale>
          <a:sx n="96" d="100"/>
          <a:sy n="96" d="100"/>
        </p:scale>
        <p:origin x="101" y="2366"/>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06.12.2015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06.12.2015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05449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define interactive Toasts using a similar adaptive template to that we</a:t>
            </a:r>
            <a:r>
              <a:rPr lang="en-GB" baseline="0" dirty="0" smtClean="0"/>
              <a:t> can use for Tiles. </a:t>
            </a:r>
          </a:p>
          <a:p>
            <a:r>
              <a:rPr lang="en-GB" baseline="0" dirty="0" smtClean="0"/>
              <a:t>This example shown here isn’t actually an interactive toast – just an information toast – </a:t>
            </a:r>
          </a:p>
          <a:p>
            <a:r>
              <a:rPr lang="en-GB" baseline="0" dirty="0" smtClean="0"/>
              <a:t>&lt;Click&gt;</a:t>
            </a:r>
          </a:p>
          <a:p>
            <a:r>
              <a:rPr lang="en-GB" baseline="0" dirty="0" smtClean="0"/>
              <a:t>but this uses adaptive template xml using the </a:t>
            </a:r>
            <a:r>
              <a:rPr lang="en-GB" baseline="0" dirty="0" err="1" smtClean="0"/>
              <a:t>ToastGeneric</a:t>
            </a:r>
            <a:r>
              <a:rPr lang="en-GB" baseline="0" dirty="0" smtClean="0"/>
              <a:t> binding, indicating that this is defining a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37298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update the content of tiles in a</a:t>
            </a:r>
            <a:r>
              <a:rPr lang="en-GB" baseline="0" dirty="0" smtClean="0"/>
              <a:t> number of different ways:</a:t>
            </a:r>
          </a:p>
          <a:p>
            <a:pPr marL="171450" indent="-171450">
              <a:buFont typeface="Arial" panose="020B0604020202020204" pitchFamily="34" charset="0"/>
              <a:buChar char="•"/>
            </a:pPr>
            <a:r>
              <a:rPr lang="en-GB" baseline="0" dirty="0" smtClean="0"/>
              <a:t>You can use the </a:t>
            </a:r>
            <a:r>
              <a:rPr lang="en-GB" baseline="0" dirty="0" err="1" smtClean="0"/>
              <a:t>ScheduledTileNotification</a:t>
            </a:r>
            <a:r>
              <a:rPr lang="en-GB" baseline="0" dirty="0" smtClean="0"/>
              <a:t> class to update the content by applying a tile template at a defined time.</a:t>
            </a:r>
          </a:p>
          <a:p>
            <a:pPr marL="171450" indent="-171450">
              <a:buFont typeface="Arial" panose="020B0604020202020204" pitchFamily="34" charset="0"/>
              <a:buChar char="•"/>
            </a:pPr>
            <a:r>
              <a:rPr lang="en-GB" baseline="0" dirty="0" smtClean="0"/>
              <a:t>You can define a periodic update in the package manifest, or by calling the </a:t>
            </a:r>
            <a:r>
              <a:rPr lang="en-GB" baseline="0" dirty="0" err="1" smtClean="0"/>
              <a:t>StartPeriodicUpdate</a:t>
            </a:r>
            <a:r>
              <a:rPr lang="en-GB" baseline="0" dirty="0" smtClean="0"/>
              <a:t> or </a:t>
            </a:r>
            <a:r>
              <a:rPr lang="en-GB" baseline="0" dirty="0" err="1" smtClean="0"/>
              <a:t>StartPeriodicUpdateBatch</a:t>
            </a:r>
            <a:r>
              <a:rPr lang="en-GB" baseline="0" dirty="0" smtClean="0"/>
              <a:t> APIs. You define the URL on a cloud server and the time interval and the system pulls the tile or badge content found at that URL (defined as XML) and applies it to the tile.</a:t>
            </a:r>
          </a:p>
          <a:p>
            <a:pPr marL="171450" indent="-171450">
              <a:buFont typeface="Arial" panose="020B0604020202020204" pitchFamily="34" charset="0"/>
              <a:buChar char="•"/>
            </a:pPr>
            <a:r>
              <a:rPr lang="en-GB" baseline="0" dirty="0" smtClean="0"/>
              <a:t>You can update a tile or badge directly from code in your foreground app or in a background task</a:t>
            </a:r>
          </a:p>
          <a:p>
            <a:pPr marL="171450" indent="-171450">
              <a:buFont typeface="Arial" panose="020B0604020202020204" pitchFamily="34" charset="0"/>
              <a:buChar char="•"/>
            </a:pPr>
            <a:r>
              <a:rPr lang="en-GB" baseline="0" dirty="0" smtClean="0"/>
              <a:t>You can use Push Notification services to update tile or badge content from a cloud service.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519166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12/6/2015 4:39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27</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7099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419384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dirty="0" smtClean="0"/>
              <a:t>Adaptive tile templates are a new feature in Windows 10, allowing you to easily specify content on your tile notifications without being limited to the </a:t>
            </a:r>
            <a:r>
              <a:rPr lang="en-GB" dirty="0" err="1" smtClean="0"/>
              <a:t>preset</a:t>
            </a:r>
            <a:r>
              <a:rPr lang="en-GB" dirty="0" smtClean="0"/>
              <a:t> templates we provided in earlier versions of Windows in the "tile template </a:t>
            </a:r>
            <a:r>
              <a:rPr lang="en-GB" dirty="0" err="1" smtClean="0"/>
              <a:t>catalog</a:t>
            </a:r>
            <a:r>
              <a:rPr lang="en-GB" dirty="0" smtClean="0"/>
              <a:t>". Adaptive tile templates allow you to design your own tile notification content using a simple and flexible </a:t>
            </a:r>
            <a:r>
              <a:rPr lang="en-GB" dirty="0" err="1" smtClean="0"/>
              <a:t>markup</a:t>
            </a:r>
            <a:r>
              <a:rPr lang="en-GB" dirty="0" smtClean="0"/>
              <a:t> language that adapts to different densities.</a:t>
            </a:r>
          </a:p>
          <a:p>
            <a:r>
              <a:rPr lang="en-GB" dirty="0" smtClean="0"/>
              <a:t>&lt;Click&gt;</a:t>
            </a:r>
          </a:p>
          <a:p>
            <a:r>
              <a:rPr lang="en-GB" dirty="0" smtClean="0"/>
              <a:t>In an adaptive tile template, content for each tile size is individually specified in separate &lt;binding&gt; elements within the XML payload. The size you are targeting is specified by setting the template attribute to one of the following values: </a:t>
            </a:r>
            <a:r>
              <a:rPr lang="en-GB" dirty="0" err="1" smtClean="0"/>
              <a:t>TileSmall</a:t>
            </a:r>
            <a:r>
              <a:rPr lang="en-GB" dirty="0" smtClean="0"/>
              <a:t>, </a:t>
            </a:r>
            <a:r>
              <a:rPr lang="en-GB" dirty="0" err="1" smtClean="0"/>
              <a:t>TileMedium</a:t>
            </a:r>
            <a:r>
              <a:rPr lang="en-GB" dirty="0" smtClean="0"/>
              <a:t>, </a:t>
            </a:r>
            <a:r>
              <a:rPr lang="en-GB" dirty="0" err="1" smtClean="0"/>
              <a:t>TileWide</a:t>
            </a:r>
            <a:r>
              <a:rPr lang="en-GB" dirty="0" smtClean="0"/>
              <a:t> or – on desktop only - </a:t>
            </a:r>
            <a:r>
              <a:rPr lang="en-GB" dirty="0" err="1" smtClean="0"/>
              <a:t>TileLarge</a:t>
            </a:r>
            <a:r>
              <a:rPr lang="en-GB" dirty="0" smtClean="0"/>
              <a:t>.</a:t>
            </a:r>
          </a:p>
          <a:p>
            <a:r>
              <a:rPr lang="en-GB" baseline="0" dirty="0" smtClean="0"/>
              <a:t>A binding element can also specify a language for localisation.</a:t>
            </a:r>
          </a:p>
          <a:p>
            <a:r>
              <a:rPr lang="en-GB" baseline="0" dirty="0" smtClean="0"/>
              <a:t>&lt;Click&gt;</a:t>
            </a:r>
          </a:p>
          <a:p>
            <a:r>
              <a:rPr lang="en-GB" dirty="0" smtClean="0"/>
              <a:t>Hints are optional attributes that can be added to elements in order to achieve a specific visual </a:t>
            </a:r>
            <a:r>
              <a:rPr lang="en-GB" dirty="0" err="1" smtClean="0"/>
              <a:t>behavior</a:t>
            </a:r>
            <a:r>
              <a:rPr lang="en-GB" dirty="0" smtClean="0"/>
              <a:t>. Some hints might be device-specific or notification-specific, hence why they are optional.</a:t>
            </a:r>
          </a:p>
          <a:p>
            <a:r>
              <a:rPr lang="en-GB" dirty="0" smtClean="0"/>
              <a:t>&lt;Click&gt;</a:t>
            </a:r>
          </a:p>
          <a:p>
            <a:r>
              <a:rPr lang="en-GB" dirty="0" smtClean="0"/>
              <a:t>Adaptive templates are semantic in nature, since they are meant to work across different form factors and different types of notifications. For example, elements like group and subgroup are used to semantically link content together – they do not imply a specific visual </a:t>
            </a:r>
            <a:r>
              <a:rPr lang="en-GB" dirty="0" err="1" smtClean="0"/>
              <a:t>behavior</a:t>
            </a:r>
            <a:r>
              <a:rPr lang="en-GB" dirty="0" smtClean="0"/>
              <a:t> on their own. The final appearance is up to the specific device – be it a phone/desktop/Xbox, HoloLens, or smartwatch, and the type of notification – tile or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999330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update the content of tiles in a</a:t>
            </a:r>
            <a:r>
              <a:rPr lang="en-GB" baseline="0" dirty="0" smtClean="0"/>
              <a:t> number of different ways:</a:t>
            </a:r>
          </a:p>
          <a:p>
            <a:pPr marL="171450" indent="-171450">
              <a:buFont typeface="Arial" panose="020B0604020202020204" pitchFamily="34" charset="0"/>
              <a:buChar char="•"/>
            </a:pPr>
            <a:r>
              <a:rPr lang="en-GB" baseline="0" dirty="0" smtClean="0"/>
              <a:t>You can use the </a:t>
            </a:r>
            <a:r>
              <a:rPr lang="en-GB" baseline="0" dirty="0" err="1" smtClean="0"/>
              <a:t>ScheduledTileNotification</a:t>
            </a:r>
            <a:r>
              <a:rPr lang="en-GB" baseline="0" dirty="0" smtClean="0"/>
              <a:t> class to update the content by applying a tile template at a defined time.</a:t>
            </a:r>
          </a:p>
          <a:p>
            <a:pPr marL="171450" indent="-171450">
              <a:buFont typeface="Arial" panose="020B0604020202020204" pitchFamily="34" charset="0"/>
              <a:buChar char="•"/>
            </a:pPr>
            <a:r>
              <a:rPr lang="en-GB" baseline="0" dirty="0" smtClean="0"/>
              <a:t>You can define a periodic update in the package manifest, or by calling the </a:t>
            </a:r>
            <a:r>
              <a:rPr lang="en-GB" baseline="0" dirty="0" err="1" smtClean="0"/>
              <a:t>StartPeriodicUpdate</a:t>
            </a:r>
            <a:r>
              <a:rPr lang="en-GB" baseline="0" dirty="0" smtClean="0"/>
              <a:t> or </a:t>
            </a:r>
            <a:r>
              <a:rPr lang="en-GB" baseline="0" dirty="0" err="1" smtClean="0"/>
              <a:t>StartPeriodicUpdateBatch</a:t>
            </a:r>
            <a:r>
              <a:rPr lang="en-GB" baseline="0" dirty="0" smtClean="0"/>
              <a:t> APIs. You define the URL on a cloud server and the time interval and the system pulls the tile or badge content found at that URL (defined as XML) and applies it to the tile.</a:t>
            </a:r>
          </a:p>
          <a:p>
            <a:pPr marL="171450" indent="-171450">
              <a:buFont typeface="Arial" panose="020B0604020202020204" pitchFamily="34" charset="0"/>
              <a:buChar char="•"/>
            </a:pPr>
            <a:r>
              <a:rPr lang="en-GB" baseline="0" dirty="0" smtClean="0"/>
              <a:t>You can update a tile or badge directly from code in your foreground app or in a background task</a:t>
            </a:r>
          </a:p>
          <a:p>
            <a:pPr marL="171450" indent="-171450">
              <a:buFont typeface="Arial" panose="020B0604020202020204" pitchFamily="34" charset="0"/>
              <a:buChar char="•"/>
            </a:pPr>
            <a:r>
              <a:rPr lang="en-GB" baseline="0" dirty="0" smtClean="0"/>
              <a:t>You can use Push Notification services to update tile or badge content from a cloud service.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282938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Toast notifications are common on all mobile platforms. They provide an interruptive notification of some information for the user. In Windows 10, notifications slide in for a few seconds from the bottom right of a desktop of tablet screen, or appear at the top of a phone screen. They are then listed in Action Center.</a:t>
            </a:r>
          </a:p>
          <a:p>
            <a:endParaRPr lang="en-GB" dirty="0" smtClean="0"/>
          </a:p>
          <a:p>
            <a:r>
              <a:rPr lang="en-GB" dirty="0" smtClean="0"/>
              <a:t>In Windows 8.1 and earlier, Toasts simply conveyed information with the goal of the user glancing at it and consuming the information. You can still use toasts in this way in Windows 10.</a:t>
            </a:r>
          </a:p>
          <a:p>
            <a:endParaRPr lang="en-GB" dirty="0" smtClean="0"/>
          </a:p>
          <a:p>
            <a:r>
              <a:rPr lang="en-GB" dirty="0" smtClean="0"/>
              <a:t>In Windows 10, toasts get additional capabilities. They can</a:t>
            </a:r>
            <a:r>
              <a:rPr lang="en-GB" baseline="0" dirty="0" smtClean="0"/>
              <a:t> now be interactive and offer buttons and selectable input allowing the user to perform simple tasks directly from the notification, rather than have to open the app to complete the task.</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854658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Toast notifications are common on all mobile platforms. They provide an interruptive notification of some information for the user. In Windows 10, notifications slide in for a few seconds from the bottom right of a desktop of tablet screen, or appear at the top of a phone screen. They are then listed in Action Center.</a:t>
            </a:r>
          </a:p>
          <a:p>
            <a:endParaRPr lang="en-GB" dirty="0" smtClean="0"/>
          </a:p>
          <a:p>
            <a:r>
              <a:rPr lang="en-GB" dirty="0" smtClean="0"/>
              <a:t>In Windows 8.1 and earlier, Toasts simply conveyed information with the goal of the user glancing at it and consuming the information. You can still use toasts in this way in Windows 10.</a:t>
            </a:r>
          </a:p>
          <a:p>
            <a:endParaRPr lang="en-GB" dirty="0" smtClean="0"/>
          </a:p>
          <a:p>
            <a:r>
              <a:rPr lang="en-GB" dirty="0" smtClean="0"/>
              <a:t>In Windows 10, toasts get additional capabilities. They can</a:t>
            </a:r>
            <a:r>
              <a:rPr lang="en-GB" baseline="0" dirty="0" smtClean="0"/>
              <a:t> now be interactive and offer buttons and selectable input allowing the user to perform simple tasks directly from the notification, rather than have to open the app to complete the task.</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35293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left hand images here – shown for desktop above and below how it appears on Windows 10 Mobile – are non-interactive. They inform the user of some event. The user can tap on the toast and launch the app so that they can take additional actions.</a:t>
            </a:r>
          </a:p>
          <a:p>
            <a:endParaRPr lang="en-GB" dirty="0" smtClean="0"/>
          </a:p>
          <a:p>
            <a:r>
              <a:rPr lang="en-GB" dirty="0" smtClean="0"/>
              <a:t>In the middle, we’ve now added an</a:t>
            </a:r>
            <a:r>
              <a:rPr lang="en-GB" baseline="0" dirty="0" smtClean="0"/>
              <a:t> input box and a send button – the user can reply to this message directly from the toast notification, without having to launch the associated app.</a:t>
            </a:r>
          </a:p>
          <a:p>
            <a:endParaRPr lang="en-GB" baseline="0" dirty="0" smtClean="0"/>
          </a:p>
          <a:p>
            <a:r>
              <a:rPr lang="en-GB" baseline="0" dirty="0" smtClean="0"/>
              <a:t>In the examples on the right, there are two buttons. The result is the same – the user can be so much more productive because they can use the interactive toast to get things done directly, without having to launch the app!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313271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define interactive Toasts using a similar adaptive template to that we</a:t>
            </a:r>
            <a:r>
              <a:rPr lang="en-GB" baseline="0" dirty="0" smtClean="0"/>
              <a:t> can use for Tiles. </a:t>
            </a:r>
          </a:p>
          <a:p>
            <a:r>
              <a:rPr lang="en-GB" baseline="0" dirty="0" smtClean="0"/>
              <a:t>This example shown here isn’t actually an interactive toast – just an information toast – </a:t>
            </a:r>
          </a:p>
          <a:p>
            <a:r>
              <a:rPr lang="en-GB" baseline="0" dirty="0" smtClean="0"/>
              <a:t>&lt;Click&gt;</a:t>
            </a:r>
          </a:p>
          <a:p>
            <a:r>
              <a:rPr lang="en-GB" baseline="0" dirty="0" smtClean="0"/>
              <a:t>but this uses adaptive template xml using the </a:t>
            </a:r>
            <a:r>
              <a:rPr lang="en-GB" baseline="0" dirty="0" err="1" smtClean="0"/>
              <a:t>ToastGeneric</a:t>
            </a:r>
            <a:r>
              <a:rPr lang="en-GB" baseline="0" dirty="0" smtClean="0"/>
              <a:t> binding, indicating that this is defining a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19</a:t>
            </a:fld>
            <a:endParaRPr lang="en-US"/>
          </a:p>
        </p:txBody>
      </p:sp>
    </p:spTree>
    <p:extLst>
      <p:ext uri="{BB962C8B-B14F-4D97-AF65-F5344CB8AC3E}">
        <p14:creationId xmlns:p14="http://schemas.microsoft.com/office/powerpoint/2010/main" val="1713722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673255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51796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3190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12/6/2015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6.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image" Target="../media/image20.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 id="2147483774" r:id="rId21"/>
    <p:sldLayoutId id="2147483775" r:id="rId22"/>
    <p:sldLayoutId id="2147483776" r:id="rId23"/>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2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27.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9.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280057"/>
            <a:ext cx="1539187" cy="1539187"/>
          </a:xfrm>
          <a:prstGeom prst="ellipse">
            <a:avLst/>
          </a:prstGeom>
        </p:spPr>
      </p:pic>
      <p:sp>
        <p:nvSpPr>
          <p:cNvPr id="4" name="Заголовок 3"/>
          <p:cNvSpPr>
            <a:spLocks noGrp="1"/>
          </p:cNvSpPr>
          <p:nvPr>
            <p:ph type="ctrTitle"/>
          </p:nvPr>
        </p:nvSpPr>
        <p:spPr/>
        <p:txBody>
          <a:bodyPr anchor="ctr">
            <a:noAutofit/>
          </a:bodyPr>
          <a:lstStyle/>
          <a:p>
            <a:pPr defTabSz="762000">
              <a:lnSpc>
                <a:spcPct val="100000"/>
              </a:lnSpc>
            </a:pPr>
            <a:r>
              <a:rPr lang="ru-RU" sz="4000" dirty="0" smtClean="0"/>
              <a:t>Разработка универсальных приложений на платформе </a:t>
            </a:r>
            <a:r>
              <a:rPr lang="en-US" sz="4000" dirty="0" smtClean="0"/>
              <a:t>Windows</a:t>
            </a:r>
            <a:br>
              <a:rPr lang="en-US" sz="4000" dirty="0" smtClean="0"/>
            </a:br>
            <a:r>
              <a:rPr lang="ru-RU" sz="4000" dirty="0" smtClean="0"/>
              <a:t/>
            </a:r>
            <a:br>
              <a:rPr lang="ru-RU" sz="4000" dirty="0" smtClean="0"/>
            </a:br>
            <a:r>
              <a:rPr lang="ru-RU" sz="4000" dirty="0" smtClean="0"/>
              <a:t>Часть </a:t>
            </a:r>
            <a:r>
              <a:rPr lang="en-US" sz="4000" dirty="0"/>
              <a:t>7</a:t>
            </a:r>
            <a:r>
              <a:rPr lang="ru-RU" sz="4000" dirty="0" smtClean="0"/>
              <a:t>: </a:t>
            </a:r>
            <a:r>
              <a:rPr lang="ru-RU" sz="4000" dirty="0" smtClean="0"/>
              <a:t>Живые плитки и уведомления</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ru-RU" dirty="0" smtClean="0"/>
              <a:t>Константин Кичинский</a:t>
            </a:r>
            <a:endParaRPr lang="en-US" dirty="0" smtClean="0"/>
          </a:p>
          <a:p>
            <a:r>
              <a:rPr lang="en-US" sz="2400" dirty="0" smtClean="0"/>
              <a:t>konkich</a:t>
            </a:r>
            <a:r>
              <a:rPr lang="en-US" sz="2400" dirty="0" smtClean="0"/>
              <a:t>@microsoft.com | twitter.com/</a:t>
            </a:r>
            <a:r>
              <a:rPr lang="en-US" sz="2400" dirty="0" err="1" smtClean="0"/>
              <a:t>kichinsky</a:t>
            </a:r>
            <a:endParaRPr lang="en-US" sz="2400" dirty="0" smtClean="0"/>
          </a:p>
          <a:p>
            <a:r>
              <a:rPr lang="en-US" sz="2400" dirty="0" smtClean="0"/>
              <a:t>Microsoft</a:t>
            </a:r>
            <a:endParaRPr lang="ru-RU" sz="2400" dirty="0"/>
          </a:p>
        </p:txBody>
      </p:sp>
    </p:spTree>
    <p:extLst>
      <p:ext uri="{BB962C8B-B14F-4D97-AF65-F5344CB8AC3E}">
        <p14:creationId xmlns:p14="http://schemas.microsoft.com/office/powerpoint/2010/main" val="252059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Начальная плитка</a:t>
            </a:r>
            <a:endParaRPr lang="en-GB" dirty="0"/>
          </a:p>
        </p:txBody>
      </p:sp>
      <p:sp>
        <p:nvSpPr>
          <p:cNvPr id="5" name="Content Placeholder 4"/>
          <p:cNvSpPr>
            <a:spLocks noGrp="1"/>
          </p:cNvSpPr>
          <p:nvPr>
            <p:ph idx="1"/>
          </p:nvPr>
        </p:nvSpPr>
        <p:spPr/>
        <p:txBody>
          <a:bodyPr/>
          <a:lstStyle/>
          <a:p>
            <a:r>
              <a:rPr lang="ru-RU" dirty="0" smtClean="0"/>
              <a:t>Описывается в манифесте</a:t>
            </a:r>
            <a:br>
              <a:rPr lang="ru-RU" dirty="0" smtClean="0"/>
            </a:br>
            <a:r>
              <a:rPr lang="ru-RU" dirty="0" smtClean="0"/>
              <a:t>приложения</a:t>
            </a:r>
            <a:endParaRPr lang="ru-RU" dirty="0"/>
          </a:p>
        </p:txBody>
      </p:sp>
      <p:pic>
        <p:nvPicPr>
          <p:cNvPr id="4" name="Picture 3"/>
          <p:cNvPicPr>
            <a:picLocks noChangeAspect="1"/>
          </p:cNvPicPr>
          <p:nvPr/>
        </p:nvPicPr>
        <p:blipFill>
          <a:blip r:embed="rId2"/>
          <a:stretch>
            <a:fillRect/>
          </a:stretch>
        </p:blipFill>
        <p:spPr>
          <a:xfrm>
            <a:off x="1056000" y="2529000"/>
            <a:ext cx="6191197" cy="3319824"/>
          </a:xfrm>
          <a:prstGeom prst="rect">
            <a:avLst/>
          </a:prstGeom>
        </p:spPr>
      </p:pic>
    </p:spTree>
    <p:extLst>
      <p:ext uri="{BB962C8B-B14F-4D97-AF65-F5344CB8AC3E}">
        <p14:creationId xmlns:p14="http://schemas.microsoft.com/office/powerpoint/2010/main" val="1150865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Шаблоны плиток</a:t>
            </a:r>
            <a:endParaRPr lang="ru-RU"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6000" y="1629000"/>
            <a:ext cx="5940000" cy="3843529"/>
          </a:xfrm>
          <a:prstGeom prst="rect">
            <a:avLst/>
          </a:prstGeom>
        </p:spPr>
      </p:pic>
    </p:spTree>
    <p:extLst>
      <p:ext uri="{BB962C8B-B14F-4D97-AF65-F5344CB8AC3E}">
        <p14:creationId xmlns:p14="http://schemas.microsoft.com/office/powerpoint/2010/main" val="1120519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Адаптивный шаблон плитки</a:t>
            </a:r>
            <a:endParaRPr lang="en-US" dirty="0"/>
          </a:p>
        </p:txBody>
      </p:sp>
      <p:sp>
        <p:nvSpPr>
          <p:cNvPr id="4" name="Text Placeholder 3"/>
          <p:cNvSpPr>
            <a:spLocks noGrp="1"/>
          </p:cNvSpPr>
          <p:nvPr>
            <p:ph idx="1"/>
          </p:nvPr>
        </p:nvSpPr>
        <p:spPr/>
        <p:txBody>
          <a:bodyPr>
            <a:normAutofit lnSpcReduction="10000"/>
          </a:bodyPr>
          <a:lstStyle/>
          <a:p>
            <a:pPr>
              <a:spcBef>
                <a:spcPts val="400"/>
              </a:spcBef>
            </a:pPr>
            <a:r>
              <a:rPr lang="en-US" sz="1961" dirty="0">
                <a:solidFill>
                  <a:schemeClr val="tx1"/>
                </a:solidFill>
              </a:rPr>
              <a:t>&lt;tile&gt;</a:t>
            </a:r>
          </a:p>
          <a:p>
            <a:pPr>
              <a:spcBef>
                <a:spcPts val="400"/>
              </a:spcBef>
            </a:pPr>
            <a:r>
              <a:rPr lang="en-US" sz="1961" dirty="0">
                <a:solidFill>
                  <a:schemeClr val="tx1"/>
                </a:solidFill>
              </a:rPr>
              <a:t>  &lt;visual&gt;</a:t>
            </a:r>
          </a:p>
          <a:p>
            <a:pPr>
              <a:spcBef>
                <a:spcPts val="400"/>
              </a:spcBef>
            </a:pPr>
            <a:r>
              <a:rPr lang="en-US" sz="1961" dirty="0">
                <a:solidFill>
                  <a:schemeClr val="tx1"/>
                </a:solidFill>
              </a:rPr>
              <a:t>   &lt;binding template="</a:t>
            </a:r>
            <a:r>
              <a:rPr lang="en-US" sz="1961" dirty="0" err="1">
                <a:solidFill>
                  <a:schemeClr val="tx1"/>
                </a:solidFill>
              </a:rPr>
              <a:t>TileMedium</a:t>
            </a:r>
            <a:r>
              <a:rPr lang="en-US" sz="1961" dirty="0">
                <a:solidFill>
                  <a:schemeClr val="tx1"/>
                </a:solidFill>
              </a:rPr>
              <a:t>"&gt;</a:t>
            </a:r>
          </a:p>
          <a:p>
            <a:pPr>
              <a:spcBef>
                <a:spcPts val="400"/>
              </a:spcBef>
            </a:pPr>
            <a:r>
              <a:rPr lang="en-US" sz="1961" dirty="0">
                <a:solidFill>
                  <a:schemeClr val="tx1"/>
                </a:solidFill>
              </a:rPr>
              <a:t>      &lt;group&gt; &lt;subgroup&gt;</a:t>
            </a:r>
          </a:p>
          <a:p>
            <a:pPr>
              <a:spcBef>
                <a:spcPts val="400"/>
              </a:spcBef>
            </a:pPr>
            <a:r>
              <a:rPr lang="en-US" sz="1961" dirty="0">
                <a:solidFill>
                  <a:schemeClr val="tx1"/>
                </a:solidFill>
              </a:rPr>
              <a:t>           &lt;text hint-style="subtitle"&gt;John Doe&lt;/text&gt;</a:t>
            </a:r>
          </a:p>
          <a:p>
            <a:pPr>
              <a:spcBef>
                <a:spcPts val="400"/>
              </a:spcBef>
            </a:pPr>
            <a:r>
              <a:rPr lang="en-US" sz="1961" dirty="0">
                <a:solidFill>
                  <a:schemeClr val="tx1"/>
                </a:solidFill>
              </a:rPr>
              <a:t>           &lt;text hint-style="subtle"&gt;Photos from our trip&lt;/text&gt;</a:t>
            </a:r>
          </a:p>
          <a:p>
            <a:pPr>
              <a:spcBef>
                <a:spcPts val="400"/>
              </a:spcBef>
            </a:pPr>
            <a:r>
              <a:rPr lang="en-US" sz="1961" dirty="0">
                <a:solidFill>
                  <a:schemeClr val="tx1"/>
                </a:solidFill>
              </a:rPr>
              <a:t>           &lt;text hint-style="subtle"&gt;Thought you might…&lt;/text&gt;</a:t>
            </a:r>
          </a:p>
          <a:p>
            <a:pPr>
              <a:spcBef>
                <a:spcPts val="400"/>
              </a:spcBef>
            </a:pPr>
            <a:r>
              <a:rPr lang="en-US" sz="1961" dirty="0">
                <a:solidFill>
                  <a:schemeClr val="tx1"/>
                </a:solidFill>
              </a:rPr>
              <a:t>        &lt;/subgroup&gt;</a:t>
            </a:r>
          </a:p>
          <a:p>
            <a:pPr>
              <a:spcBef>
                <a:spcPts val="400"/>
              </a:spcBef>
            </a:pPr>
            <a:r>
              <a:rPr lang="en-US" sz="1961" dirty="0">
                <a:solidFill>
                  <a:schemeClr val="tx1"/>
                </a:solidFill>
              </a:rPr>
              <a:t>      &lt;/group&gt;</a:t>
            </a:r>
          </a:p>
          <a:p>
            <a:pPr>
              <a:spcBef>
                <a:spcPts val="400"/>
              </a:spcBef>
            </a:pPr>
            <a:r>
              <a:rPr lang="en-US" sz="1961" dirty="0">
                <a:solidFill>
                  <a:schemeClr val="tx1"/>
                </a:solidFill>
              </a:rPr>
              <a:t>      &lt;group&gt; &lt;subgroup&gt;</a:t>
            </a:r>
          </a:p>
          <a:p>
            <a:pPr>
              <a:spcBef>
                <a:spcPts val="400"/>
              </a:spcBef>
            </a:pPr>
            <a:r>
              <a:rPr lang="en-US" sz="1961" dirty="0">
                <a:solidFill>
                  <a:schemeClr val="tx1"/>
                </a:solidFill>
              </a:rPr>
              <a:t>        …</a:t>
            </a:r>
          </a:p>
          <a:p>
            <a:pPr>
              <a:spcBef>
                <a:spcPts val="400"/>
              </a:spcBef>
            </a:pPr>
            <a:r>
              <a:rPr lang="en-US" sz="1961" dirty="0">
                <a:solidFill>
                  <a:schemeClr val="tx1"/>
                </a:solidFill>
              </a:rPr>
              <a:t>        &lt;/subgroup&gt;</a:t>
            </a:r>
          </a:p>
          <a:p>
            <a:pPr>
              <a:spcBef>
                <a:spcPts val="400"/>
              </a:spcBef>
            </a:pPr>
            <a:r>
              <a:rPr lang="en-US" sz="1961" dirty="0">
                <a:solidFill>
                  <a:schemeClr val="tx1"/>
                </a:solidFill>
              </a:rPr>
              <a:t>      &lt;/group&gt;</a:t>
            </a:r>
          </a:p>
          <a:p>
            <a:pPr>
              <a:spcBef>
                <a:spcPts val="400"/>
              </a:spcBef>
            </a:pPr>
            <a:r>
              <a:rPr lang="en-US" sz="1961" dirty="0">
                <a:solidFill>
                  <a:schemeClr val="tx1"/>
                </a:solidFill>
              </a:rPr>
              <a:t>    &lt;/binding&gt;   </a:t>
            </a:r>
          </a:p>
          <a:p>
            <a:pPr>
              <a:spcBef>
                <a:spcPts val="400"/>
              </a:spcBef>
            </a:pPr>
            <a:r>
              <a:rPr lang="en-US" sz="1961" dirty="0">
                <a:solidFill>
                  <a:schemeClr val="tx1"/>
                </a:solidFill>
              </a:rPr>
              <a:t>  &lt;/visual&gt;</a:t>
            </a:r>
          </a:p>
          <a:p>
            <a:pPr>
              <a:spcBef>
                <a:spcPts val="400"/>
              </a:spcBef>
            </a:pPr>
            <a:r>
              <a:rPr lang="en-US" sz="1961" dirty="0">
                <a:solidFill>
                  <a:schemeClr val="tx1"/>
                </a:solidFill>
              </a:rPr>
              <a:t>&lt;/tile&gt;</a:t>
            </a:r>
          </a:p>
          <a:p>
            <a:pPr>
              <a:spcBef>
                <a:spcPts val="400"/>
              </a:spcBef>
            </a:pPr>
            <a:endParaRPr lang="en-US" sz="1961" dirty="0">
              <a:solidFill>
                <a:schemeClr val="tx1"/>
              </a:solidFill>
            </a:endParaRPr>
          </a:p>
        </p:txBody>
      </p:sp>
      <p:grpSp>
        <p:nvGrpSpPr>
          <p:cNvPr id="2" name="Group 1"/>
          <p:cNvGrpSpPr/>
          <p:nvPr/>
        </p:nvGrpSpPr>
        <p:grpSpPr>
          <a:xfrm>
            <a:off x="3936000" y="4563225"/>
            <a:ext cx="3420000" cy="1694874"/>
            <a:chOff x="6245404" y="3951915"/>
            <a:chExt cx="5089813" cy="2522395"/>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5404" y="3951915"/>
              <a:ext cx="5089813" cy="2282026"/>
            </a:xfrm>
            <a:prstGeom prst="rect">
              <a:avLst/>
            </a:prstGeom>
          </p:spPr>
        </p:pic>
        <p:grpSp>
          <p:nvGrpSpPr>
            <p:cNvPr id="7" name="Group 6"/>
            <p:cNvGrpSpPr/>
            <p:nvPr/>
          </p:nvGrpSpPr>
          <p:grpSpPr>
            <a:xfrm>
              <a:off x="6391585" y="6242344"/>
              <a:ext cx="4802045" cy="231966"/>
              <a:chOff x="380250" y="5662722"/>
              <a:chExt cx="5451115" cy="263319"/>
            </a:xfrm>
          </p:grpSpPr>
          <p:sp>
            <p:nvSpPr>
              <p:cNvPr id="8" name="Subtitle 2"/>
              <p:cNvSpPr txBox="1">
                <a:spLocks/>
              </p:cNvSpPr>
              <p:nvPr/>
            </p:nvSpPr>
            <p:spPr>
              <a:xfrm>
                <a:off x="380250" y="5662722"/>
                <a:ext cx="936921" cy="263319"/>
              </a:xfrm>
              <a:prstGeom prst="rect">
                <a:avLst/>
              </a:prstGeom>
            </p:spPr>
            <p:txBody>
              <a:bodyPr vert="horz" lIns="0" tIns="0" rIns="0" bIns="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rgbClr val="202124"/>
                    </a:solidFill>
                    <a:latin typeface="Segoe UI Light" panose="020B0502040204020203" pitchFamily="34" charset="0"/>
                    <a:cs typeface="Segoe UI Light" panose="020B0502040204020203" pitchFamily="34" charset="0"/>
                  </a:rPr>
                  <a:t>Min. Med Size</a:t>
                </a:r>
              </a:p>
            </p:txBody>
          </p:sp>
          <p:sp>
            <p:nvSpPr>
              <p:cNvPr id="9" name="Subtitle 2"/>
              <p:cNvSpPr txBox="1">
                <a:spLocks/>
              </p:cNvSpPr>
              <p:nvPr/>
            </p:nvSpPr>
            <p:spPr>
              <a:xfrm>
                <a:off x="4920343" y="5662722"/>
                <a:ext cx="911022" cy="263319"/>
              </a:xfrm>
              <a:prstGeom prst="rect">
                <a:avLst/>
              </a:prstGeom>
            </p:spPr>
            <p:txBody>
              <a:bodyPr vert="horz" lIns="0" tIns="0" rIns="0" bIns="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rgbClr val="202124"/>
                    </a:solidFill>
                    <a:latin typeface="Segoe UI Light" panose="020B0502040204020203" pitchFamily="34" charset="0"/>
                    <a:cs typeface="Segoe UI Light" panose="020B0502040204020203" pitchFamily="34" charset="0"/>
                  </a:rPr>
                  <a:t>Max Med. Size</a:t>
                </a:r>
              </a:p>
            </p:txBody>
          </p:sp>
          <p:cxnSp>
            <p:nvCxnSpPr>
              <p:cNvPr id="10" name="Straight Arrow Connector 9"/>
              <p:cNvCxnSpPr/>
              <p:nvPr/>
            </p:nvCxnSpPr>
            <p:spPr>
              <a:xfrm>
                <a:off x="1316700" y="5751679"/>
                <a:ext cx="3603172"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sp>
        <p:nvSpPr>
          <p:cNvPr id="11" name="Rectangle 10"/>
          <p:cNvSpPr/>
          <p:nvPr/>
        </p:nvSpPr>
        <p:spPr bwMode="auto">
          <a:xfrm>
            <a:off x="2766243" y="1972097"/>
            <a:ext cx="3163217" cy="422311"/>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96001" y="2566351"/>
            <a:ext cx="3240000" cy="3795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956001" y="4047278"/>
            <a:ext cx="2700000" cy="3456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59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76000" y="1543647"/>
            <a:ext cx="9859116" cy="1813958"/>
          </a:xfrm>
        </p:spPr>
        <p:txBody>
          <a:bodyPr/>
          <a:lstStyle/>
          <a:p>
            <a:r>
              <a:rPr lang="en-US" dirty="0" smtClean="0"/>
              <a:t>DEMO 0</a:t>
            </a:r>
            <a:r>
              <a:rPr lang="en-US" dirty="0"/>
              <a:t>1</a:t>
            </a:r>
            <a:r>
              <a:rPr lang="en-US" dirty="0" smtClean="0"/>
              <a:t>:</a:t>
            </a:r>
            <a:br>
              <a:rPr lang="en-US" dirty="0" smtClean="0"/>
            </a:br>
            <a:r>
              <a:rPr lang="ru-RU" dirty="0" smtClean="0"/>
              <a:t>Обновление плитки</a:t>
            </a:r>
            <a:endParaRPr lang="ru-RU" dirty="0"/>
          </a:p>
        </p:txBody>
      </p:sp>
    </p:spTree>
    <p:extLst>
      <p:ext uri="{BB962C8B-B14F-4D97-AF65-F5344CB8AC3E}">
        <p14:creationId xmlns:p14="http://schemas.microsoft.com/office/powerpoint/2010/main" val="235051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Обновление плиток</a:t>
            </a:r>
            <a:endParaRPr lang="en-US" dirty="0"/>
          </a:p>
        </p:txBody>
      </p:sp>
      <p:sp>
        <p:nvSpPr>
          <p:cNvPr id="4" name="Text Placeholder 3"/>
          <p:cNvSpPr>
            <a:spLocks noGrp="1"/>
          </p:cNvSpPr>
          <p:nvPr>
            <p:ph idx="1"/>
          </p:nvPr>
        </p:nvSpPr>
        <p:spPr/>
        <p:txBody>
          <a:bodyPr>
            <a:normAutofit fontScale="92500" lnSpcReduction="10000"/>
          </a:bodyPr>
          <a:lstStyle/>
          <a:p>
            <a:r>
              <a:rPr lang="ru-RU" dirty="0" smtClean="0"/>
              <a:t>По расписанию</a:t>
            </a:r>
            <a:endParaRPr lang="en-US" dirty="0" smtClean="0"/>
          </a:p>
          <a:p>
            <a:pPr lvl="1"/>
            <a:r>
              <a:rPr lang="ru-RU" dirty="0" smtClean="0"/>
              <a:t>Установка шаблона и времени </a:t>
            </a:r>
            <a:r>
              <a:rPr lang="ru-RU" dirty="0" smtClean="0"/>
              <a:t/>
            </a:r>
            <a:br>
              <a:rPr lang="ru-RU" dirty="0" smtClean="0"/>
            </a:br>
            <a:r>
              <a:rPr lang="ru-RU" dirty="0" smtClean="0"/>
              <a:t>через </a:t>
            </a:r>
            <a:r>
              <a:rPr lang="en-US" dirty="0" smtClean="0"/>
              <a:t>“</a:t>
            </a:r>
            <a:r>
              <a:rPr lang="en-US" dirty="0" err="1" smtClean="0"/>
              <a:t>ScheduledTileNotification</a:t>
            </a:r>
            <a:r>
              <a:rPr lang="en-US" dirty="0" smtClean="0"/>
              <a:t>”</a:t>
            </a:r>
          </a:p>
          <a:p>
            <a:r>
              <a:rPr lang="ru-RU" dirty="0" smtClean="0"/>
              <a:t>Периодично</a:t>
            </a:r>
            <a:endParaRPr lang="en-US" dirty="0" smtClean="0"/>
          </a:p>
          <a:p>
            <a:pPr lvl="1"/>
            <a:r>
              <a:rPr lang="ru-RU" dirty="0" smtClean="0"/>
              <a:t>Запрос по </a:t>
            </a:r>
            <a:r>
              <a:rPr lang="en-US" dirty="0" smtClean="0"/>
              <a:t>URL </a:t>
            </a:r>
            <a:r>
              <a:rPr lang="ru-RU" dirty="0" smtClean="0"/>
              <a:t>с </a:t>
            </a:r>
            <a:r>
              <a:rPr lang="ru-RU" dirty="0" smtClean="0"/>
              <a:t>интервалом </a:t>
            </a:r>
            <a:r>
              <a:rPr lang="ru-RU" dirty="0" smtClean="0"/>
              <a:t/>
            </a:r>
            <a:br>
              <a:rPr lang="ru-RU" dirty="0" smtClean="0"/>
            </a:br>
            <a:r>
              <a:rPr lang="en-US" dirty="0" smtClean="0"/>
              <a:t>30m </a:t>
            </a:r>
            <a:r>
              <a:rPr lang="en-US" dirty="0" smtClean="0"/>
              <a:t>/ 60m / 6h / 12h / 24h</a:t>
            </a:r>
          </a:p>
          <a:p>
            <a:r>
              <a:rPr lang="ru-RU" dirty="0" smtClean="0"/>
              <a:t>Локальное</a:t>
            </a:r>
            <a:endParaRPr lang="en-US" dirty="0" smtClean="0"/>
          </a:p>
          <a:p>
            <a:pPr lvl="1"/>
            <a:r>
              <a:rPr lang="ru-RU" dirty="0" smtClean="0"/>
              <a:t>Обновление из приложения</a:t>
            </a:r>
            <a:r>
              <a:rPr lang="en-US" dirty="0" smtClean="0"/>
              <a:t> </a:t>
            </a:r>
            <a:r>
              <a:rPr lang="ru-RU" dirty="0" smtClean="0"/>
              <a:t/>
            </a:r>
            <a:br>
              <a:rPr lang="ru-RU" dirty="0" smtClean="0"/>
            </a:br>
            <a:r>
              <a:rPr lang="en-US" dirty="0" smtClean="0"/>
              <a:t>(</a:t>
            </a:r>
            <a:r>
              <a:rPr lang="ru-RU" dirty="0" smtClean="0"/>
              <a:t>активно или в фоне</a:t>
            </a:r>
            <a:r>
              <a:rPr lang="en-US" dirty="0" smtClean="0"/>
              <a:t>)</a:t>
            </a:r>
          </a:p>
          <a:p>
            <a:r>
              <a:rPr lang="ru-RU" dirty="0" err="1" smtClean="0"/>
              <a:t>Пуш</a:t>
            </a:r>
            <a:endParaRPr lang="en-US" dirty="0" smtClean="0"/>
          </a:p>
          <a:p>
            <a:pPr lvl="1"/>
            <a:r>
              <a:rPr lang="ru-RU" dirty="0" err="1" smtClean="0"/>
              <a:t>Пуш</a:t>
            </a:r>
            <a:r>
              <a:rPr lang="ru-RU" dirty="0" smtClean="0"/>
              <a:t>-сервис</a:t>
            </a:r>
            <a:endParaRPr lang="en-US" dirty="0" smtClean="0"/>
          </a:p>
          <a:p>
            <a:pPr lvl="1"/>
            <a:r>
              <a:rPr lang="ru-RU" dirty="0" smtClean="0"/>
              <a:t>Обновление </a:t>
            </a:r>
            <a:r>
              <a:rPr lang="ru-RU" dirty="0" err="1" smtClean="0"/>
              <a:t>бейджей</a:t>
            </a:r>
            <a:endParaRPr lang="en-US" dirty="0"/>
          </a:p>
        </p:txBody>
      </p:sp>
    </p:spTree>
    <p:extLst>
      <p:ext uri="{BB962C8B-B14F-4D97-AF65-F5344CB8AC3E}">
        <p14:creationId xmlns:p14="http://schemas.microsoft.com/office/powerpoint/2010/main" val="215579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smtClean="0"/>
              <a:t>Уведомления</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780397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Уведомления</a:t>
            </a:r>
            <a:endParaRPr lang="en-US" dirty="0"/>
          </a:p>
        </p:txBody>
      </p:sp>
      <p:sp>
        <p:nvSpPr>
          <p:cNvPr id="4" name="Text Placeholder 3"/>
          <p:cNvSpPr>
            <a:spLocks noGrp="1"/>
          </p:cNvSpPr>
          <p:nvPr>
            <p:ph idx="1"/>
          </p:nvPr>
        </p:nvSpPr>
        <p:spPr>
          <a:xfrm>
            <a:off x="1056000" y="1449000"/>
            <a:ext cx="5760000" cy="4860000"/>
          </a:xfrm>
        </p:spPr>
        <p:txBody>
          <a:bodyPr/>
          <a:lstStyle/>
          <a:p>
            <a:r>
              <a:rPr lang="ru-RU" dirty="0" smtClean="0"/>
              <a:t>Показ</a:t>
            </a:r>
            <a:r>
              <a:rPr lang="en-US" dirty="0" smtClean="0"/>
              <a:t> (</a:t>
            </a:r>
            <a:r>
              <a:rPr lang="ru-RU" dirty="0" smtClean="0"/>
              <a:t>потребление</a:t>
            </a:r>
            <a:r>
              <a:rPr lang="en-US" dirty="0" smtClean="0"/>
              <a:t>)</a:t>
            </a:r>
          </a:p>
          <a:p>
            <a:pPr lvl="1"/>
            <a:r>
              <a:rPr lang="ru-RU" dirty="0" smtClean="0"/>
              <a:t>Увидеть новую информацию </a:t>
            </a:r>
            <a:r>
              <a:rPr lang="ru-RU" dirty="0" smtClean="0"/>
              <a:t/>
            </a:r>
            <a:br>
              <a:rPr lang="ru-RU" dirty="0" smtClean="0"/>
            </a:br>
            <a:r>
              <a:rPr lang="ru-RU" dirty="0" smtClean="0"/>
              <a:t>из </a:t>
            </a:r>
            <a:r>
              <a:rPr lang="ru-RU" dirty="0" smtClean="0"/>
              <a:t>приложения.</a:t>
            </a:r>
          </a:p>
          <a:p>
            <a:pPr lvl="1"/>
            <a:endParaRPr lang="en-US" dirty="0" smtClean="0"/>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t="31248"/>
          <a:stretch/>
        </p:blipFill>
        <p:spPr>
          <a:xfrm>
            <a:off x="1056000" y="2889000"/>
            <a:ext cx="4571810" cy="2358360"/>
          </a:xfrm>
          <a:prstGeom prst="rect">
            <a:avLst/>
          </a:prstGeom>
        </p:spPr>
      </p:pic>
    </p:spTree>
    <p:extLst>
      <p:ext uri="{BB962C8B-B14F-4D97-AF65-F5344CB8AC3E}">
        <p14:creationId xmlns:p14="http://schemas.microsoft.com/office/powerpoint/2010/main" val="20706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1055999" y="3539606"/>
            <a:ext cx="4571811" cy="2409394"/>
          </a:xfrm>
          <a:prstGeom prst="rect">
            <a:avLst/>
          </a:prstGeom>
        </p:spPr>
      </p:pic>
      <p:sp>
        <p:nvSpPr>
          <p:cNvPr id="3" name="Title 2"/>
          <p:cNvSpPr>
            <a:spLocks noGrp="1"/>
          </p:cNvSpPr>
          <p:nvPr>
            <p:ph type="title"/>
          </p:nvPr>
        </p:nvSpPr>
        <p:spPr/>
        <p:txBody>
          <a:bodyPr/>
          <a:lstStyle/>
          <a:p>
            <a:r>
              <a:rPr lang="ru-RU" dirty="0" smtClean="0"/>
              <a:t>Уведомления</a:t>
            </a:r>
            <a:endParaRPr lang="en-US" dirty="0"/>
          </a:p>
        </p:txBody>
      </p:sp>
      <p:sp>
        <p:nvSpPr>
          <p:cNvPr id="4" name="Text Placeholder 3"/>
          <p:cNvSpPr>
            <a:spLocks noGrp="1"/>
          </p:cNvSpPr>
          <p:nvPr>
            <p:ph idx="1"/>
          </p:nvPr>
        </p:nvSpPr>
        <p:spPr>
          <a:xfrm>
            <a:off x="1056000" y="1449000"/>
            <a:ext cx="5760000" cy="4860000"/>
          </a:xfrm>
        </p:spPr>
        <p:txBody>
          <a:bodyPr/>
          <a:lstStyle/>
          <a:p>
            <a:r>
              <a:rPr lang="ru-RU" dirty="0" smtClean="0"/>
              <a:t>Действие</a:t>
            </a:r>
            <a:r>
              <a:rPr lang="en-US" dirty="0" smtClean="0"/>
              <a:t> </a:t>
            </a:r>
            <a:r>
              <a:rPr lang="ru-RU" dirty="0" smtClean="0"/>
              <a:t>(принять решение</a:t>
            </a:r>
            <a:r>
              <a:rPr lang="en-US" dirty="0" smtClean="0"/>
              <a:t>)</a:t>
            </a:r>
          </a:p>
          <a:p>
            <a:pPr lvl="1"/>
            <a:r>
              <a:rPr lang="ru-RU" dirty="0"/>
              <a:t>Н</a:t>
            </a:r>
            <a:r>
              <a:rPr lang="ru-RU" dirty="0" smtClean="0"/>
              <a:t>ачать </a:t>
            </a:r>
            <a:r>
              <a:rPr lang="ru-RU" dirty="0" smtClean="0"/>
              <a:t>или завершить выполнение задачи. </a:t>
            </a:r>
            <a:r>
              <a:rPr lang="ru-RU" dirty="0" smtClean="0"/>
              <a:t>Дополнительные </a:t>
            </a:r>
            <a:r>
              <a:rPr lang="ru-RU" dirty="0" smtClean="0"/>
              <a:t>действия позволяют выполнить быстрое действие без смены контекста.</a:t>
            </a:r>
            <a:endParaRPr lang="en-US" dirty="0"/>
          </a:p>
        </p:txBody>
      </p:sp>
    </p:spTree>
    <p:extLst>
      <p:ext uri="{BB962C8B-B14F-4D97-AF65-F5344CB8AC3E}">
        <p14:creationId xmlns:p14="http://schemas.microsoft.com/office/powerpoint/2010/main" val="178526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Интерактивные уведомления</a:t>
            </a:r>
            <a:endParaRPr lang="en-US" dirty="0"/>
          </a:p>
        </p:txBody>
      </p:sp>
      <p:pic>
        <p:nvPicPr>
          <p:cNvPr id="5" name="Picture 4" descr="http://osguni/AssetsThreshold/00/00/00/00/00/0A/2C_Desktop_Desktop_5Color.png"/>
          <p:cNvPicPr>
            <a:picLocks noChangeAspect="1"/>
          </p:cNvPicPr>
          <p:nvPr/>
        </p:nvPicPr>
        <p:blipFill rotWithShape="1">
          <a:blip r:embed="rId3" cstate="screen">
            <a:extLst>
              <a:ext uri="{28A0092B-C50C-407E-A947-70E740481C1C}">
                <a14:useLocalDpi xmlns:a14="http://schemas.microsoft.com/office/drawing/2010/main"/>
              </a:ext>
            </a:extLst>
          </a:blip>
          <a:srcRect t="27296"/>
          <a:stretch/>
        </p:blipFill>
        <p:spPr bwMode="auto">
          <a:xfrm>
            <a:off x="1056000" y="3372853"/>
            <a:ext cx="2940555" cy="1603598"/>
          </a:xfrm>
          <a:prstGeom prst="rect">
            <a:avLst/>
          </a:prstGeom>
          <a:noFill/>
          <a:ln>
            <a:solidFill>
              <a:schemeClr val="tx1"/>
            </a:solidFill>
          </a:ln>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76001" y="3372854"/>
            <a:ext cx="2880000" cy="1551792"/>
          </a:xfrm>
          <a:prstGeom prst="rect">
            <a:avLst/>
          </a:prstGeom>
          <a:ln>
            <a:solidFill>
              <a:schemeClr val="tx1"/>
            </a:solidFill>
          </a:ln>
        </p:spPr>
      </p:pic>
      <p:pic>
        <p:nvPicPr>
          <p:cNvPr id="7" name="Picture 6" descr="http://osguni/AssetsThreshold/00/00/00/00/00/0B/1C_Desktop_Desktop_2.png"/>
          <p:cNvPicPr>
            <a:picLocks noChangeAspect="1"/>
          </p:cNvPicPr>
          <p:nvPr/>
        </p:nvPicPr>
        <p:blipFill rotWithShape="1">
          <a:blip r:embed="rId5" cstate="print">
            <a:extLst>
              <a:ext uri="{28A0092B-C50C-407E-A947-70E740481C1C}">
                <a14:useLocalDpi xmlns:a14="http://schemas.microsoft.com/office/drawing/2010/main"/>
              </a:ext>
            </a:extLst>
          </a:blip>
          <a:srcRect t="27565"/>
          <a:stretch/>
        </p:blipFill>
        <p:spPr bwMode="auto">
          <a:xfrm>
            <a:off x="1055999" y="5131367"/>
            <a:ext cx="2940555" cy="1598644"/>
          </a:xfrm>
          <a:prstGeom prst="rect">
            <a:avLst/>
          </a:prstGeom>
          <a:noFill/>
          <a:ln>
            <a:solidFill>
              <a:schemeClr val="tx1"/>
            </a:solidFill>
          </a:ln>
        </p:spPr>
      </p:pic>
      <p:pic>
        <p:nvPicPr>
          <p:cNvPr id="8" name="Picture 7" descr="http://osguni/AssetsThreshold/00/00/00/00/00/04/KY_Mobile_5inch_Mobile5_2.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76000" y="5131258"/>
            <a:ext cx="2880001" cy="1602562"/>
          </a:xfrm>
          <a:prstGeom prst="rect">
            <a:avLst/>
          </a:prstGeom>
          <a:noFill/>
          <a:ln>
            <a:solidFill>
              <a:schemeClr val="tx1"/>
            </a:solidFill>
          </a:ln>
        </p:spPr>
      </p:pic>
      <p:pic>
        <p:nvPicPr>
          <p:cNvPr id="9" name="Picture 8" descr="http://osguni/AssetsThreshold/00/00/00/00/00/0B/1B_Desktop_Desktop_1Color.png"/>
          <p:cNvPicPr/>
          <p:nvPr/>
        </p:nvPicPr>
        <p:blipFill rotWithShape="1">
          <a:blip r:embed="rId7" cstate="screen">
            <a:extLst>
              <a:ext uri="{28A0092B-C50C-407E-A947-70E740481C1C}">
                <a14:useLocalDpi xmlns:a14="http://schemas.microsoft.com/office/drawing/2010/main"/>
              </a:ext>
            </a:extLst>
          </a:blip>
          <a:srcRect t="27982"/>
          <a:stretch/>
        </p:blipFill>
        <p:spPr bwMode="auto">
          <a:xfrm>
            <a:off x="1056000" y="1629000"/>
            <a:ext cx="2940555" cy="1594337"/>
          </a:xfrm>
          <a:prstGeom prst="rect">
            <a:avLst/>
          </a:prstGeom>
          <a:noFill/>
          <a:ln>
            <a:solidFill>
              <a:schemeClr val="tx1"/>
            </a:solidFill>
          </a:ln>
        </p:spPr>
      </p:pic>
      <p:pic>
        <p:nvPicPr>
          <p:cNvPr id="10" name="Picture 9" descr="http://osguni/AssetsThreshold/00/00/00/00/00/04/KW_Mobile_5inch_Mobile5_1.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76000" y="1629000"/>
            <a:ext cx="2865340" cy="1594337"/>
          </a:xfrm>
          <a:prstGeom prst="rect">
            <a:avLst/>
          </a:prstGeom>
          <a:noFill/>
          <a:ln>
            <a:solidFill>
              <a:schemeClr val="tx1"/>
            </a:solidFill>
          </a:ln>
        </p:spPr>
      </p:pic>
      <p:sp>
        <p:nvSpPr>
          <p:cNvPr id="11" name="TextBox 4"/>
          <p:cNvSpPr txBox="1"/>
          <p:nvPr/>
        </p:nvSpPr>
        <p:spPr>
          <a:xfrm>
            <a:off x="835009" y="1176479"/>
            <a:ext cx="879843" cy="452521"/>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Desktop</a:t>
            </a:r>
          </a:p>
        </p:txBody>
      </p:sp>
      <p:sp>
        <p:nvSpPr>
          <p:cNvPr id="12" name="TextBox 5"/>
          <p:cNvSpPr txBox="1"/>
          <p:nvPr/>
        </p:nvSpPr>
        <p:spPr>
          <a:xfrm>
            <a:off x="4353214" y="1189784"/>
            <a:ext cx="793280" cy="452521"/>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Mobile</a:t>
            </a:r>
          </a:p>
        </p:txBody>
      </p:sp>
    </p:spTree>
    <p:extLst>
      <p:ext uri="{BB962C8B-B14F-4D97-AF65-F5344CB8AC3E}">
        <p14:creationId xmlns:p14="http://schemas.microsoft.com/office/powerpoint/2010/main" val="392958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Шаблон уведомления</a:t>
            </a:r>
            <a:endParaRPr lang="en-US" dirty="0"/>
          </a:p>
        </p:txBody>
      </p:sp>
      <p:sp>
        <p:nvSpPr>
          <p:cNvPr id="4" name="Text Placeholder 3"/>
          <p:cNvSpPr>
            <a:spLocks noGrp="1"/>
          </p:cNvSpPr>
          <p:nvPr>
            <p:ph idx="1"/>
          </p:nvPr>
        </p:nvSpPr>
        <p:spPr/>
        <p:txBody>
          <a:bodyPr>
            <a:normAutofit fontScale="92500" lnSpcReduction="20000"/>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smtClean="0">
                <a:solidFill>
                  <a:schemeClr val="tx1"/>
                </a:solidFill>
              </a:rPr>
              <a:t>  &lt;</a:t>
            </a:r>
            <a:r>
              <a:rPr lang="en-US" sz="1961" dirty="0">
                <a:solidFill>
                  <a:schemeClr val="tx1"/>
                </a:solidFill>
              </a:rPr>
              <a:t>binding template="</a:t>
            </a:r>
            <a:r>
              <a:rPr lang="en-US" sz="1961" dirty="0" err="1">
                <a:solidFill>
                  <a:schemeClr val="tx1"/>
                </a:solidFill>
              </a:rPr>
              <a:t>ToastGeneric</a:t>
            </a:r>
            <a:r>
              <a:rPr lang="en-US" sz="1961" dirty="0">
                <a:solidFill>
                  <a:schemeClr val="tx1"/>
                </a:solidFill>
              </a:rPr>
              <a: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image placement="</a:t>
            </a:r>
            <a:r>
              <a:rPr lang="en-US" sz="1961" dirty="0" err="1">
                <a:solidFill>
                  <a:schemeClr val="tx1"/>
                </a:solidFill>
              </a:rPr>
              <a:t>appLogoOverride</a:t>
            </a:r>
            <a:r>
              <a:rPr lang="en-US" sz="1961" dirty="0">
                <a:solidFill>
                  <a:schemeClr val="tx1"/>
                </a:solidFill>
              </a:rPr>
              <a:t>" </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="Torrance Shum.png" /&gt;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text&gt;Torrance Shum&lt;/text&gt;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text&gt;Media content attached.&lt;/text&gt;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image placement="inline"</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="attachment.png" /&gt;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text&gt;Hey check out this photo. </a:t>
            </a:r>
          </a:p>
          <a:p>
            <a:pPr>
              <a:spcBef>
                <a:spcPts val="400"/>
              </a:spcBef>
              <a:spcAft>
                <a:spcPts val="588"/>
              </a:spcAft>
            </a:pPr>
            <a:r>
              <a:rPr lang="en-US" sz="1961" dirty="0">
                <a:solidFill>
                  <a:schemeClr val="tx1"/>
                </a:solidFill>
              </a:rPr>
              <a:t>		Isn’t it awesome?&lt;/text&gt;</a:t>
            </a:r>
          </a:p>
          <a:p>
            <a:pPr>
              <a:spcBef>
                <a:spcPts val="400"/>
              </a:spcBef>
              <a:spcAft>
                <a:spcPts val="588"/>
              </a:spcAft>
            </a:pPr>
            <a:r>
              <a:rPr lang="en-US" sz="1961" dirty="0" smtClean="0">
                <a:solidFill>
                  <a:schemeClr val="tx1"/>
                </a:solidFill>
              </a:rPr>
              <a:t>    &lt;/</a:t>
            </a:r>
            <a:r>
              <a:rPr lang="en-US" sz="1961" dirty="0">
                <a:solidFill>
                  <a:schemeClr val="tx1"/>
                </a:solidFill>
              </a:rPr>
              <a:t>binding&gt;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&lt;/toast&gt;</a:t>
            </a:r>
          </a:p>
          <a:p>
            <a:pPr>
              <a:spcBef>
                <a:spcPts val="400"/>
              </a:spcBef>
            </a:pPr>
            <a:endParaRPr lang="en-US" sz="1961" dirty="0">
              <a:solidFill>
                <a:schemeClr val="tx1"/>
              </a:solidFill>
            </a:endParaRPr>
          </a:p>
        </p:txBody>
      </p:sp>
      <p:sp>
        <p:nvSpPr>
          <p:cNvPr id="9" name="Rectangle 8"/>
          <p:cNvSpPr/>
          <p:nvPr/>
        </p:nvSpPr>
        <p:spPr bwMode="auto">
          <a:xfrm>
            <a:off x="2495999" y="2003752"/>
            <a:ext cx="3089381" cy="40951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602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dirty="0" smtClean="0"/>
              <a:t>Зачем нужны плитки</a:t>
            </a:r>
            <a:r>
              <a:rPr lang="en-US" dirty="0" smtClean="0"/>
              <a:t> </a:t>
            </a:r>
            <a:r>
              <a:rPr lang="ru-RU" dirty="0" smtClean="0"/>
              <a:t>и уведомления?</a:t>
            </a:r>
            <a:endParaRPr lang="ru-RU"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6000" y="2169000"/>
            <a:ext cx="4781887" cy="2880000"/>
          </a:xfrm>
        </p:spPr>
      </p:pic>
    </p:spTree>
    <p:extLst>
      <p:ext uri="{BB962C8B-B14F-4D97-AF65-F5344CB8AC3E}">
        <p14:creationId xmlns:p14="http://schemas.microsoft.com/office/powerpoint/2010/main" val="3704159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Шаблон уведомления</a:t>
            </a:r>
            <a:endParaRPr lang="en-US" dirty="0"/>
          </a:p>
        </p:txBody>
      </p:sp>
      <p:pic>
        <p:nvPicPr>
          <p:cNvPr id="5" name="Image Toast Expande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000" y="2977307"/>
            <a:ext cx="5179520" cy="2653872"/>
          </a:xfrm>
          <a:prstGeom prst="rect">
            <a:avLst/>
          </a:prstGeom>
          <a:ln>
            <a:solidFill>
              <a:schemeClr val="tx1"/>
            </a:solidFill>
          </a:ln>
        </p:spPr>
      </p:pic>
      <p:pic>
        <p:nvPicPr>
          <p:cNvPr id="6" name="Image Toast Collapse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6000" y="1449000"/>
            <a:ext cx="5179520" cy="1348307"/>
          </a:xfrm>
          <a:prstGeom prst="rect">
            <a:avLst/>
          </a:prstGeom>
          <a:ln>
            <a:solidFill>
              <a:schemeClr val="tx1"/>
            </a:solidFill>
          </a:ln>
        </p:spPr>
      </p:pic>
    </p:spTree>
    <p:extLst>
      <p:ext uri="{BB962C8B-B14F-4D97-AF65-F5344CB8AC3E}">
        <p14:creationId xmlns:p14="http://schemas.microsoft.com/office/powerpoint/2010/main" val="61088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76000" y="1543647"/>
            <a:ext cx="9859116" cy="1813958"/>
          </a:xfrm>
        </p:spPr>
        <p:txBody>
          <a:bodyPr/>
          <a:lstStyle/>
          <a:p>
            <a:r>
              <a:rPr lang="en-US" dirty="0" smtClean="0"/>
              <a:t>DEMO </a:t>
            </a:r>
            <a:r>
              <a:rPr lang="en-US" dirty="0" smtClean="0"/>
              <a:t>0</a:t>
            </a:r>
            <a:r>
              <a:rPr lang="ru-RU" dirty="0" smtClean="0"/>
              <a:t>2</a:t>
            </a:r>
            <a:r>
              <a:rPr lang="en-US" dirty="0" smtClean="0"/>
              <a:t>:</a:t>
            </a:r>
            <a:r>
              <a:rPr lang="en-US" dirty="0" smtClean="0"/>
              <a:t/>
            </a:r>
            <a:br>
              <a:rPr lang="en-US" dirty="0" smtClean="0"/>
            </a:br>
            <a:r>
              <a:rPr lang="ru-RU" dirty="0" smtClean="0"/>
              <a:t>Вывод уведомления</a:t>
            </a:r>
            <a:endParaRPr lang="ru-RU" dirty="0"/>
          </a:p>
        </p:txBody>
      </p:sp>
    </p:spTree>
    <p:extLst>
      <p:ext uri="{BB962C8B-B14F-4D97-AF65-F5344CB8AC3E}">
        <p14:creationId xmlns:p14="http://schemas.microsoft.com/office/powerpoint/2010/main" val="3455306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Отправка уведомлений</a:t>
            </a:r>
            <a:endParaRPr lang="en-US" dirty="0"/>
          </a:p>
        </p:txBody>
      </p:sp>
      <p:sp>
        <p:nvSpPr>
          <p:cNvPr id="4" name="Text Placeholder 3"/>
          <p:cNvSpPr>
            <a:spLocks noGrp="1"/>
          </p:cNvSpPr>
          <p:nvPr>
            <p:ph idx="1"/>
          </p:nvPr>
        </p:nvSpPr>
        <p:spPr/>
        <p:txBody>
          <a:bodyPr>
            <a:normAutofit/>
          </a:bodyPr>
          <a:lstStyle/>
          <a:p>
            <a:r>
              <a:rPr lang="ru-RU" dirty="0" smtClean="0"/>
              <a:t>По расписанию</a:t>
            </a:r>
            <a:endParaRPr lang="en-US" dirty="0" smtClean="0"/>
          </a:p>
          <a:p>
            <a:pPr lvl="1"/>
            <a:r>
              <a:rPr lang="ru-RU" dirty="0" smtClean="0"/>
              <a:t>Установка шаблона и времени </a:t>
            </a:r>
            <a:r>
              <a:rPr lang="ru-RU" dirty="0" smtClean="0"/>
              <a:t/>
            </a:r>
            <a:br>
              <a:rPr lang="ru-RU" dirty="0" smtClean="0"/>
            </a:br>
            <a:r>
              <a:rPr lang="ru-RU" dirty="0" smtClean="0"/>
              <a:t>через </a:t>
            </a:r>
            <a:r>
              <a:rPr lang="en-US" dirty="0" smtClean="0"/>
              <a:t>“</a:t>
            </a:r>
            <a:r>
              <a:rPr lang="en-US" dirty="0" err="1" smtClean="0"/>
              <a:t>ScheduledToastNotification</a:t>
            </a:r>
            <a:r>
              <a:rPr lang="en-US" dirty="0" smtClean="0"/>
              <a:t>”</a:t>
            </a:r>
          </a:p>
          <a:p>
            <a:pPr lvl="1"/>
            <a:r>
              <a:rPr lang="ru-RU" dirty="0" smtClean="0"/>
              <a:t>Уведомления могут быть повторяющимися.</a:t>
            </a:r>
            <a:endParaRPr lang="en-US" dirty="0" smtClean="0"/>
          </a:p>
          <a:p>
            <a:r>
              <a:rPr lang="ru-RU" dirty="0" smtClean="0"/>
              <a:t>Локальное</a:t>
            </a:r>
            <a:endParaRPr lang="en-US" dirty="0" smtClean="0"/>
          </a:p>
          <a:p>
            <a:pPr lvl="1"/>
            <a:r>
              <a:rPr lang="ru-RU" dirty="0" smtClean="0"/>
              <a:t>Обновление из приложения</a:t>
            </a:r>
            <a:r>
              <a:rPr lang="en-US" dirty="0" smtClean="0"/>
              <a:t> </a:t>
            </a:r>
            <a:r>
              <a:rPr lang="ru-RU" dirty="0" smtClean="0"/>
              <a:t/>
            </a:r>
            <a:br>
              <a:rPr lang="ru-RU" dirty="0" smtClean="0"/>
            </a:br>
            <a:r>
              <a:rPr lang="en-US" dirty="0" smtClean="0"/>
              <a:t>(</a:t>
            </a:r>
            <a:r>
              <a:rPr lang="ru-RU" dirty="0" smtClean="0"/>
              <a:t>активно или в фоне</a:t>
            </a:r>
            <a:r>
              <a:rPr lang="en-US" dirty="0" smtClean="0"/>
              <a:t>)</a:t>
            </a:r>
          </a:p>
          <a:p>
            <a:r>
              <a:rPr lang="ru-RU" dirty="0" err="1" smtClean="0"/>
              <a:t>Пуш</a:t>
            </a:r>
            <a:endParaRPr lang="en-US" dirty="0" smtClean="0"/>
          </a:p>
          <a:p>
            <a:pPr lvl="1"/>
            <a:r>
              <a:rPr lang="ru-RU" dirty="0" err="1" smtClean="0"/>
              <a:t>Пуш</a:t>
            </a:r>
            <a:r>
              <a:rPr lang="ru-RU" dirty="0" smtClean="0"/>
              <a:t>-сервис</a:t>
            </a:r>
            <a:endParaRPr lang="en-US" dirty="0" smtClean="0"/>
          </a:p>
        </p:txBody>
      </p:sp>
    </p:spTree>
    <p:extLst>
      <p:ext uri="{BB962C8B-B14F-4D97-AF65-F5344CB8AC3E}">
        <p14:creationId xmlns:p14="http://schemas.microsoft.com/office/powerpoint/2010/main" val="34130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smtClean="0"/>
              <a:t>Итоги</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829159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Мораль</a:t>
            </a:r>
            <a:endParaRPr lang="ru-RU" dirty="0"/>
          </a:p>
        </p:txBody>
      </p:sp>
      <p:sp>
        <p:nvSpPr>
          <p:cNvPr id="4" name="Content Placeholder 3"/>
          <p:cNvSpPr>
            <a:spLocks noGrp="1"/>
          </p:cNvSpPr>
          <p:nvPr>
            <p:ph idx="1"/>
          </p:nvPr>
        </p:nvSpPr>
        <p:spPr/>
        <p:txBody>
          <a:bodyPr/>
          <a:lstStyle/>
          <a:p>
            <a:r>
              <a:rPr lang="ru-RU" dirty="0" smtClean="0"/>
              <a:t>Улучшение пользовательского опыта</a:t>
            </a:r>
          </a:p>
          <a:p>
            <a:pPr lvl="1"/>
            <a:r>
              <a:rPr lang="ru-RU" dirty="0" smtClean="0"/>
              <a:t>Живые плитки: приглашение и витрина</a:t>
            </a:r>
          </a:p>
          <a:p>
            <a:pPr lvl="1"/>
            <a:r>
              <a:rPr lang="ru-RU" dirty="0" smtClean="0"/>
              <a:t>Уведомления: важная информация и действия</a:t>
            </a:r>
          </a:p>
          <a:p>
            <a:pPr lvl="1"/>
            <a:endParaRPr lang="ru-RU" dirty="0"/>
          </a:p>
          <a:p>
            <a:r>
              <a:rPr lang="ru-RU" dirty="0" smtClean="0"/>
              <a:t>Адаптивность</a:t>
            </a:r>
          </a:p>
          <a:p>
            <a:pPr lvl="1"/>
            <a:r>
              <a:rPr lang="ru-RU" dirty="0" smtClean="0"/>
              <a:t>На уровне шаблонов. </a:t>
            </a:r>
            <a:r>
              <a:rPr lang="ru-RU" dirty="0"/>
              <a:t/>
            </a:r>
            <a:br>
              <a:rPr lang="ru-RU" dirty="0"/>
            </a:br>
            <a:r>
              <a:rPr lang="ru-RU" dirty="0" smtClean="0"/>
              <a:t>Пользователь сам решает, как размер ему лучше</a:t>
            </a:r>
            <a:br>
              <a:rPr lang="ru-RU" dirty="0" smtClean="0"/>
            </a:br>
            <a:r>
              <a:rPr lang="ru-RU" dirty="0" smtClean="0"/>
              <a:t>подходит.</a:t>
            </a:r>
          </a:p>
          <a:p>
            <a:pPr lvl="1"/>
            <a:endParaRPr lang="ru-RU" dirty="0"/>
          </a:p>
          <a:p>
            <a:pPr lvl="1"/>
            <a:endParaRPr lang="ru-RU" dirty="0" smtClean="0"/>
          </a:p>
          <a:p>
            <a:endParaRPr lang="ru-RU" dirty="0"/>
          </a:p>
        </p:txBody>
      </p:sp>
    </p:spTree>
    <p:extLst>
      <p:ext uri="{BB962C8B-B14F-4D97-AF65-F5344CB8AC3E}">
        <p14:creationId xmlns:p14="http://schemas.microsoft.com/office/powerpoint/2010/main" val="32693889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Что еще нужно изучить</a:t>
            </a:r>
            <a:endParaRPr lang="ru-RU" dirty="0"/>
          </a:p>
        </p:txBody>
      </p:sp>
      <p:sp>
        <p:nvSpPr>
          <p:cNvPr id="4" name="Content Placeholder 3"/>
          <p:cNvSpPr>
            <a:spLocks noGrp="1"/>
          </p:cNvSpPr>
          <p:nvPr>
            <p:ph idx="1"/>
          </p:nvPr>
        </p:nvSpPr>
        <p:spPr/>
        <p:txBody>
          <a:bodyPr>
            <a:normAutofit fontScale="92500" lnSpcReduction="10000"/>
          </a:bodyPr>
          <a:lstStyle/>
          <a:p>
            <a:r>
              <a:rPr lang="ru-RU" dirty="0" smtClean="0"/>
              <a:t>Активация приложения</a:t>
            </a:r>
          </a:p>
          <a:p>
            <a:pPr lvl="1"/>
            <a:r>
              <a:rPr lang="ru-RU" dirty="0" smtClean="0"/>
              <a:t>Вторичные плитки и уведомления</a:t>
            </a:r>
          </a:p>
          <a:p>
            <a:r>
              <a:rPr lang="ru-RU" dirty="0"/>
              <a:t>Интерактивные уведомления</a:t>
            </a:r>
          </a:p>
          <a:p>
            <a:pPr lvl="1"/>
            <a:r>
              <a:rPr lang="ru-RU" dirty="0"/>
              <a:t>Реакция на действия пользователя</a:t>
            </a:r>
          </a:p>
          <a:p>
            <a:r>
              <a:rPr lang="ru-RU" dirty="0" smtClean="0"/>
              <a:t>Работа с </a:t>
            </a:r>
            <a:r>
              <a:rPr lang="en-US" dirty="0" smtClean="0"/>
              <a:t>push-</a:t>
            </a:r>
            <a:r>
              <a:rPr lang="ru-RU" dirty="0" smtClean="0"/>
              <a:t>уведомлениями</a:t>
            </a:r>
          </a:p>
          <a:p>
            <a:pPr lvl="1"/>
            <a:r>
              <a:rPr lang="ru-RU" dirty="0" smtClean="0"/>
              <a:t>Настройка сервиса, </a:t>
            </a:r>
            <a:r>
              <a:rPr lang="ru-RU" dirty="0" err="1" smtClean="0"/>
              <a:t>таргетирование</a:t>
            </a:r>
            <a:r>
              <a:rPr lang="ru-RU" dirty="0" smtClean="0"/>
              <a:t> и т.п.</a:t>
            </a:r>
          </a:p>
          <a:p>
            <a:r>
              <a:rPr lang="ru-RU" dirty="0" smtClean="0"/>
              <a:t>Связка с фоновыми задачами</a:t>
            </a:r>
          </a:p>
          <a:p>
            <a:pPr lvl="1"/>
            <a:r>
              <a:rPr lang="ru-RU" dirty="0" smtClean="0"/>
              <a:t>Активация, вывод и обновление</a:t>
            </a:r>
          </a:p>
          <a:p>
            <a:r>
              <a:rPr lang="ru-RU" dirty="0" smtClean="0"/>
              <a:t>Работа с </a:t>
            </a:r>
            <a:r>
              <a:rPr lang="en-US" dirty="0" smtClean="0"/>
              <a:t>Action Center</a:t>
            </a:r>
            <a:endParaRPr lang="ru-RU" dirty="0" smtClean="0"/>
          </a:p>
          <a:p>
            <a:pPr lvl="1"/>
            <a:r>
              <a:rPr lang="ru-RU" dirty="0" smtClean="0"/>
              <a:t>История, очистка и т.п.</a:t>
            </a:r>
            <a:endParaRPr lang="en-US" dirty="0" smtClean="0"/>
          </a:p>
          <a:p>
            <a:pPr lvl="1"/>
            <a:endParaRPr lang="ru-RU" dirty="0" smtClean="0"/>
          </a:p>
          <a:p>
            <a:pPr lvl="1"/>
            <a:endParaRPr lang="ru-RU" dirty="0" smtClean="0"/>
          </a:p>
          <a:p>
            <a:pPr lvl="1"/>
            <a:endParaRPr lang="ru-RU" dirty="0" smtClean="0"/>
          </a:p>
          <a:p>
            <a:endParaRPr lang="ru-RU" dirty="0"/>
          </a:p>
        </p:txBody>
      </p:sp>
    </p:spTree>
    <p:extLst>
      <p:ext uri="{BB962C8B-B14F-4D97-AF65-F5344CB8AC3E}">
        <p14:creationId xmlns:p14="http://schemas.microsoft.com/office/powerpoint/2010/main" val="2565392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Контакты</a:t>
            </a:r>
            <a:endParaRPr lang="ru-RU" dirty="0"/>
          </a:p>
        </p:txBody>
      </p:sp>
      <p:sp>
        <p:nvSpPr>
          <p:cNvPr id="5" name="Объект 4"/>
          <p:cNvSpPr>
            <a:spLocks noGrp="1"/>
          </p:cNvSpPr>
          <p:nvPr>
            <p:ph idx="1"/>
          </p:nvPr>
        </p:nvSpPr>
        <p:spPr/>
        <p:txBody>
          <a:bodyPr/>
          <a:lstStyle/>
          <a:p>
            <a:r>
              <a:rPr lang="ru-RU" dirty="0" smtClean="0"/>
              <a:t>Константин Кичинский</a:t>
            </a:r>
            <a:endParaRPr lang="ru-RU" dirty="0" smtClean="0"/>
          </a:p>
          <a:p>
            <a:pPr lvl="1"/>
            <a:r>
              <a:rPr lang="en-US" dirty="0" smtClean="0"/>
              <a:t>Microsoft</a:t>
            </a:r>
          </a:p>
          <a:p>
            <a:pPr lvl="1"/>
            <a:r>
              <a:rPr lang="en-US" dirty="0" smtClean="0"/>
              <a:t>konkich</a:t>
            </a:r>
            <a:r>
              <a:rPr lang="en-US" dirty="0" smtClean="0"/>
              <a:t>@microsoft.com </a:t>
            </a:r>
            <a:r>
              <a:rPr lang="en-US" dirty="0" smtClean="0"/>
              <a:t>&amp; </a:t>
            </a:r>
            <a:r>
              <a:rPr lang="en-US" dirty="0" smtClean="0"/>
              <a:t>@</a:t>
            </a:r>
            <a:r>
              <a:rPr lang="en-US" dirty="0" err="1" smtClean="0"/>
              <a:t>kichinsky</a:t>
            </a:r>
            <a:endParaRPr lang="ru-RU"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000" y="1747619"/>
            <a:ext cx="1922900" cy="1922900"/>
          </a:xfrm>
          <a:prstGeom prst="wedgeEllipseCallout">
            <a:avLst>
              <a:gd name="adj1" fmla="val -46497"/>
              <a:gd name="adj2" fmla="val 50046"/>
            </a:avLst>
          </a:prstGeom>
        </p:spPr>
      </p:pic>
    </p:spTree>
    <p:extLst>
      <p:ext uri="{BB962C8B-B14F-4D97-AF65-F5344CB8AC3E}">
        <p14:creationId xmlns:p14="http://schemas.microsoft.com/office/powerpoint/2010/main" val="422195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83771" y="2744742"/>
            <a:ext cx="5312229" cy="23042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solidFill>
            </a:endParaRPr>
          </a:p>
        </p:txBody>
      </p:sp>
      <p:sp>
        <p:nvSpPr>
          <p:cNvPr id="6" name="Title 5"/>
          <p:cNvSpPr>
            <a:spLocks noGrp="1"/>
          </p:cNvSpPr>
          <p:nvPr>
            <p:ph type="title"/>
          </p:nvPr>
        </p:nvSpPr>
        <p:spPr/>
        <p:txBody>
          <a:bodyPr/>
          <a:lstStyle/>
          <a:p>
            <a:r>
              <a:rPr lang="ru-RU" dirty="0"/>
              <a:t>Зачем нужны плитки</a:t>
            </a:r>
            <a:r>
              <a:rPr lang="en-US" dirty="0"/>
              <a:t> </a:t>
            </a:r>
            <a:r>
              <a:rPr lang="ru-RU" dirty="0"/>
              <a:t>и уведомления?</a:t>
            </a:r>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t="25000" b="6249"/>
          <a:stretch/>
        </p:blipFill>
        <p:spPr>
          <a:xfrm>
            <a:off x="1056000" y="2924742"/>
            <a:ext cx="4781887" cy="1980000"/>
          </a:xfrm>
        </p:spPr>
      </p:pic>
      <p:sp>
        <p:nvSpPr>
          <p:cNvPr id="2" name="TextBox 1"/>
          <p:cNvSpPr txBox="1"/>
          <p:nvPr/>
        </p:nvSpPr>
        <p:spPr>
          <a:xfrm rot="16200000">
            <a:off x="5837579" y="365313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t>РАБОТАЕТ</a:t>
            </a:r>
            <a:endParaRPr lang="ru-RU" sz="1400" dirty="0"/>
          </a:p>
        </p:txBody>
      </p:sp>
      <p:grpSp>
        <p:nvGrpSpPr>
          <p:cNvPr id="15" name="Group 14"/>
          <p:cNvGrpSpPr/>
          <p:nvPr/>
        </p:nvGrpSpPr>
        <p:grpSpPr>
          <a:xfrm>
            <a:off x="3197984" y="1268999"/>
            <a:ext cx="3601238" cy="5180063"/>
            <a:chOff x="3197984" y="1268999"/>
            <a:chExt cx="3601238" cy="5180063"/>
          </a:xfrm>
        </p:grpSpPr>
        <p:sp>
          <p:nvSpPr>
            <p:cNvPr id="11" name="TextBox 10"/>
            <p:cNvSpPr txBox="1"/>
            <p:nvPr/>
          </p:nvSpPr>
          <p:spPr>
            <a:xfrm rot="16200000">
              <a:off x="5837580" y="548742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solidFill>
                    <a:srgbClr val="FF0000"/>
                  </a:solidFill>
                </a:rPr>
                <a:t> НЕ </a:t>
              </a:r>
              <a:r>
                <a:rPr lang="ru-RU" sz="1400" dirty="0" smtClean="0"/>
                <a:t>РАБОТАЕТ</a:t>
              </a:r>
              <a:endParaRPr lang="ru-RU" sz="1400" dirty="0"/>
            </a:p>
          </p:txBody>
        </p:sp>
        <p:sp>
          <p:nvSpPr>
            <p:cNvPr id="12" name="TextBox 11"/>
            <p:cNvSpPr txBox="1"/>
            <p:nvPr/>
          </p:nvSpPr>
          <p:spPr>
            <a:xfrm rot="16200000">
              <a:off x="5815085" y="170742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solidFill>
                    <a:srgbClr val="FF0000"/>
                  </a:solidFill>
                </a:rPr>
                <a:t> НЕ </a:t>
              </a:r>
              <a:r>
                <a:rPr lang="ru-RU" sz="1400" dirty="0" smtClean="0"/>
                <a:t>РАБОТАЕТ</a:t>
              </a:r>
              <a:endParaRPr lang="ru-RU" sz="1400" dirty="0"/>
            </a:p>
          </p:txBody>
        </p:sp>
        <p:sp>
          <p:nvSpPr>
            <p:cNvPr id="13" name="TextBox 12"/>
            <p:cNvSpPr txBox="1"/>
            <p:nvPr/>
          </p:nvSpPr>
          <p:spPr>
            <a:xfrm>
              <a:off x="3244158" y="1645865"/>
              <a:ext cx="391454" cy="646331"/>
            </a:xfrm>
            <a:prstGeom prst="rect">
              <a:avLst/>
            </a:prstGeom>
            <a:noFill/>
          </p:spPr>
          <p:txBody>
            <a:bodyPr wrap="none" rtlCol="0">
              <a:spAutoFit/>
            </a:bodyPr>
            <a:lstStyle/>
            <a:p>
              <a:r>
                <a:rPr lang="en-US" sz="3600" dirty="0"/>
                <a:t>?</a:t>
              </a:r>
              <a:endParaRPr lang="ru-RU" sz="3600" dirty="0"/>
            </a:p>
          </p:txBody>
        </p:sp>
        <p:sp>
          <p:nvSpPr>
            <p:cNvPr id="14" name="TextBox 13"/>
            <p:cNvSpPr txBox="1"/>
            <p:nvPr/>
          </p:nvSpPr>
          <p:spPr>
            <a:xfrm>
              <a:off x="3197984" y="5501545"/>
              <a:ext cx="391454" cy="646331"/>
            </a:xfrm>
            <a:prstGeom prst="rect">
              <a:avLst/>
            </a:prstGeom>
            <a:noFill/>
          </p:spPr>
          <p:txBody>
            <a:bodyPr wrap="none" rtlCol="0">
              <a:spAutoFit/>
            </a:bodyPr>
            <a:lstStyle/>
            <a:p>
              <a:r>
                <a:rPr lang="en-US" sz="3600" dirty="0"/>
                <a:t>?</a:t>
              </a:r>
              <a:endParaRPr lang="ru-RU" sz="3600" dirty="0"/>
            </a:p>
          </p:txBody>
        </p:sp>
      </p:grpSp>
    </p:spTree>
    <p:extLst>
      <p:ext uri="{BB962C8B-B14F-4D97-AF65-F5344CB8AC3E}">
        <p14:creationId xmlns:p14="http://schemas.microsoft.com/office/powerpoint/2010/main" val="109160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000" y="549000"/>
            <a:ext cx="10297800" cy="1260000"/>
          </a:xfrm>
        </p:spPr>
        <p:txBody>
          <a:bodyPr>
            <a:normAutofit/>
          </a:bodyPr>
          <a:lstStyle/>
          <a:p>
            <a:r>
              <a:rPr lang="ru-RU" dirty="0" smtClean="0"/>
              <a:t>Что происходит, </a:t>
            </a:r>
            <a:br>
              <a:rPr lang="ru-RU" dirty="0" smtClean="0"/>
            </a:br>
            <a:r>
              <a:rPr lang="ru-RU" dirty="0" smtClean="0"/>
              <a:t>когда приложение не работает?</a:t>
            </a:r>
            <a:endParaRPr lang="ru-RU" dirty="0"/>
          </a:p>
        </p:txBody>
      </p:sp>
      <p:sp>
        <p:nvSpPr>
          <p:cNvPr id="4" name="Content Placeholder 3"/>
          <p:cNvSpPr>
            <a:spLocks noGrp="1"/>
          </p:cNvSpPr>
          <p:nvPr>
            <p:ph idx="1"/>
          </p:nvPr>
        </p:nvSpPr>
        <p:spPr>
          <a:xfrm>
            <a:off x="1056000" y="1989000"/>
            <a:ext cx="10297800" cy="4320000"/>
          </a:xfrm>
        </p:spPr>
        <p:txBody>
          <a:bodyPr/>
          <a:lstStyle/>
          <a:p>
            <a:pPr marL="514350" indent="-514350">
              <a:buFont typeface="+mj-lt"/>
              <a:buAutoNum type="arabicPeriod"/>
            </a:pPr>
            <a:r>
              <a:rPr lang="ru-RU" dirty="0" smtClean="0"/>
              <a:t>Что-то интересное</a:t>
            </a:r>
          </a:p>
          <a:p>
            <a:pPr lvl="1"/>
            <a:r>
              <a:rPr lang="ru-RU" dirty="0" smtClean="0"/>
              <a:t>Обработка данных в облаке</a:t>
            </a:r>
          </a:p>
          <a:p>
            <a:pPr lvl="1"/>
            <a:r>
              <a:rPr lang="ru-RU" dirty="0" smtClean="0"/>
              <a:t>Фоновые процессы</a:t>
            </a:r>
          </a:p>
          <a:p>
            <a:pPr lvl="1"/>
            <a:r>
              <a:rPr lang="ru-RU" dirty="0" smtClean="0"/>
              <a:t>Событие (звонок и т.п.)</a:t>
            </a:r>
          </a:p>
          <a:p>
            <a:pPr marL="514350" indent="-514350">
              <a:buFont typeface="+mj-lt"/>
              <a:buAutoNum type="arabicPeriod"/>
            </a:pPr>
            <a:r>
              <a:rPr lang="ru-RU" dirty="0"/>
              <a:t>Ничего</a:t>
            </a:r>
          </a:p>
          <a:p>
            <a:pPr lvl="1"/>
            <a:r>
              <a:rPr lang="ru-RU" dirty="0" smtClean="0"/>
              <a:t>Но… возможно, что-то важное </a:t>
            </a:r>
            <a:br>
              <a:rPr lang="ru-RU" dirty="0" smtClean="0"/>
            </a:br>
            <a:r>
              <a:rPr lang="ru-RU" dirty="0" smtClean="0"/>
              <a:t>произошло накануне?</a:t>
            </a:r>
          </a:p>
        </p:txBody>
      </p:sp>
    </p:spTree>
    <p:extLst>
      <p:ext uri="{BB962C8B-B14F-4D97-AF65-F5344CB8AC3E}">
        <p14:creationId xmlns:p14="http://schemas.microsoft.com/office/powerpoint/2010/main" val="396965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83771" y="2744742"/>
            <a:ext cx="5312229" cy="23042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itle 5"/>
          <p:cNvSpPr>
            <a:spLocks noGrp="1"/>
          </p:cNvSpPr>
          <p:nvPr>
            <p:ph type="title"/>
          </p:nvPr>
        </p:nvSpPr>
        <p:spPr/>
        <p:txBody>
          <a:bodyPr/>
          <a:lstStyle/>
          <a:p>
            <a:r>
              <a:rPr lang="ru-RU" dirty="0"/>
              <a:t>Зачем нужны плитки</a:t>
            </a:r>
            <a:r>
              <a:rPr lang="en-US" dirty="0"/>
              <a:t> </a:t>
            </a:r>
            <a:r>
              <a:rPr lang="ru-RU" dirty="0"/>
              <a:t>и уведомления?</a:t>
            </a:r>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t="25000" b="6249"/>
          <a:stretch/>
        </p:blipFill>
        <p:spPr>
          <a:xfrm>
            <a:off x="1056000" y="2924742"/>
            <a:ext cx="4781887" cy="1980000"/>
          </a:xfrm>
        </p:spPr>
      </p:pic>
      <p:sp>
        <p:nvSpPr>
          <p:cNvPr id="2" name="TextBox 1"/>
          <p:cNvSpPr txBox="1"/>
          <p:nvPr/>
        </p:nvSpPr>
        <p:spPr>
          <a:xfrm rot="16200000">
            <a:off x="5837579" y="365313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t>РАБОТАЕТ</a:t>
            </a:r>
            <a:endParaRPr lang="ru-RU" sz="1400" dirty="0"/>
          </a:p>
        </p:txBody>
      </p:sp>
      <p:sp>
        <p:nvSpPr>
          <p:cNvPr id="11" name="TextBox 10"/>
          <p:cNvSpPr txBox="1"/>
          <p:nvPr/>
        </p:nvSpPr>
        <p:spPr>
          <a:xfrm rot="16200000">
            <a:off x="5837580" y="548742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solidFill>
                  <a:srgbClr val="FF0000"/>
                </a:solidFill>
              </a:rPr>
              <a:t> НЕ </a:t>
            </a:r>
            <a:r>
              <a:rPr lang="ru-RU" sz="1400" dirty="0" smtClean="0"/>
              <a:t>РАБОТАЕТ</a:t>
            </a:r>
            <a:endParaRPr lang="ru-RU" sz="1400" dirty="0"/>
          </a:p>
        </p:txBody>
      </p:sp>
      <p:sp>
        <p:nvSpPr>
          <p:cNvPr id="12" name="TextBox 11"/>
          <p:cNvSpPr txBox="1"/>
          <p:nvPr/>
        </p:nvSpPr>
        <p:spPr>
          <a:xfrm rot="16200000">
            <a:off x="5815085" y="170742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solidFill>
                  <a:srgbClr val="FF0000"/>
                </a:solidFill>
              </a:rPr>
              <a:t> НЕ </a:t>
            </a:r>
            <a:r>
              <a:rPr lang="ru-RU" sz="1400" dirty="0" smtClean="0"/>
              <a:t>РАБОТАЕТ</a:t>
            </a:r>
            <a:endParaRPr lang="ru-RU" sz="1400" dirty="0"/>
          </a:p>
        </p:txBody>
      </p:sp>
      <p:sp>
        <p:nvSpPr>
          <p:cNvPr id="3" name="TextBox 2"/>
          <p:cNvSpPr txBox="1"/>
          <p:nvPr/>
        </p:nvSpPr>
        <p:spPr>
          <a:xfrm>
            <a:off x="1056000" y="1441420"/>
            <a:ext cx="4641207" cy="369332"/>
          </a:xfrm>
          <a:prstGeom prst="rect">
            <a:avLst/>
          </a:prstGeom>
          <a:noFill/>
        </p:spPr>
        <p:txBody>
          <a:bodyPr wrap="none" rtlCol="0">
            <a:spAutoFit/>
          </a:bodyPr>
          <a:lstStyle/>
          <a:p>
            <a:r>
              <a:rPr lang="ru-RU" dirty="0" smtClean="0">
                <a:solidFill>
                  <a:schemeClr val="accent3"/>
                </a:solidFill>
              </a:rPr>
              <a:t>Живые плитки </a:t>
            </a:r>
            <a:r>
              <a:rPr lang="ru-RU" dirty="0" smtClean="0"/>
              <a:t>(пассивная коммуникация)</a:t>
            </a:r>
            <a:endParaRPr lang="ru-RU" dirty="0"/>
          </a:p>
        </p:txBody>
      </p:sp>
      <p:sp>
        <p:nvSpPr>
          <p:cNvPr id="4" name="Rectangle 3"/>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a:t>
            </a:r>
            <a:endParaRPr lang="ru-RU" dirty="0"/>
          </a:p>
        </p:txBody>
      </p:sp>
      <p:cxnSp>
        <p:nvCxnSpPr>
          <p:cNvPr id="7" name="Straight Arrow Connector 6"/>
          <p:cNvCxnSpPr>
            <a:stCxn id="4" idx="2"/>
          </p:cNvCxnSpPr>
          <p:nvPr/>
        </p:nvCxnSpPr>
        <p:spPr>
          <a:xfrm flipH="1">
            <a:off x="1426977" y="2411258"/>
            <a:ext cx="10900" cy="257805"/>
          </a:xfrm>
          <a:prstGeom prst="straightConnector1">
            <a:avLst/>
          </a:prstGeom>
          <a:ln w="1270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7" name="Rectangle 16"/>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endParaRPr lang="ru-RU" dirty="0"/>
          </a:p>
        </p:txBody>
      </p:sp>
      <p:sp>
        <p:nvSpPr>
          <p:cNvPr id="16" name="Rectangle 15"/>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3</a:t>
            </a:r>
            <a:endParaRPr lang="ru-RU" dirty="0"/>
          </a:p>
        </p:txBody>
      </p:sp>
      <p:sp>
        <p:nvSpPr>
          <p:cNvPr id="18" name="Rectangle 17"/>
          <p:cNvSpPr/>
          <p:nvPr/>
        </p:nvSpPr>
        <p:spPr>
          <a:xfrm>
            <a:off x="4737606" y="1881838"/>
            <a:ext cx="1070468" cy="540000"/>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smtClean="0"/>
              <a:t>MY FAMILY</a:t>
            </a:r>
            <a:endParaRPr lang="ru-RU" sz="1200" dirty="0"/>
          </a:p>
        </p:txBody>
      </p:sp>
      <p:cxnSp>
        <p:nvCxnSpPr>
          <p:cNvPr id="22" name="Straight Arrow Connector 21"/>
          <p:cNvCxnSpPr/>
          <p:nvPr/>
        </p:nvCxnSpPr>
        <p:spPr>
          <a:xfrm>
            <a:off x="5252341" y="2384742"/>
            <a:ext cx="0" cy="284321"/>
          </a:xfrm>
          <a:prstGeom prst="straightConnector1">
            <a:avLst/>
          </a:prstGeom>
          <a:ln w="12700">
            <a:solidFill>
              <a:schemeClr val="accent4">
                <a:lumMod val="60000"/>
                <a:lumOff val="40000"/>
              </a:schemeClr>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grpSp>
        <p:nvGrpSpPr>
          <p:cNvPr id="36" name="Group 35"/>
          <p:cNvGrpSpPr/>
          <p:nvPr/>
        </p:nvGrpSpPr>
        <p:grpSpPr>
          <a:xfrm>
            <a:off x="1038919" y="5115594"/>
            <a:ext cx="4379597" cy="1122880"/>
            <a:chOff x="1038919" y="5115594"/>
            <a:chExt cx="4379597" cy="1122880"/>
          </a:xfrm>
        </p:grpSpPr>
        <p:sp>
          <p:nvSpPr>
            <p:cNvPr id="32" name="Rectangle 31"/>
            <p:cNvSpPr/>
            <p:nvPr/>
          </p:nvSpPr>
          <p:spPr>
            <a:xfrm>
              <a:off x="2447532" y="5363131"/>
              <a:ext cx="2160000" cy="50601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smtClean="0"/>
                <a:t>Hey! Weather analysis is complete!</a:t>
              </a:r>
              <a:endParaRPr lang="ru-RU" sz="1200" dirty="0"/>
            </a:p>
          </p:txBody>
        </p:sp>
        <p:sp>
          <p:nvSpPr>
            <p:cNvPr id="33" name="TextBox 32"/>
            <p:cNvSpPr txBox="1"/>
            <p:nvPr/>
          </p:nvSpPr>
          <p:spPr>
            <a:xfrm>
              <a:off x="1038919" y="5869142"/>
              <a:ext cx="4379597" cy="369332"/>
            </a:xfrm>
            <a:prstGeom prst="rect">
              <a:avLst/>
            </a:prstGeom>
            <a:noFill/>
          </p:spPr>
          <p:txBody>
            <a:bodyPr wrap="none" rtlCol="0">
              <a:spAutoFit/>
            </a:bodyPr>
            <a:lstStyle/>
            <a:p>
              <a:r>
                <a:rPr lang="ru-RU" dirty="0" smtClean="0">
                  <a:solidFill>
                    <a:schemeClr val="accent5"/>
                  </a:solidFill>
                </a:rPr>
                <a:t>Уведомления</a:t>
              </a:r>
              <a:r>
                <a:rPr lang="ru-RU" dirty="0" smtClean="0">
                  <a:solidFill>
                    <a:schemeClr val="accent3"/>
                  </a:solidFill>
                </a:rPr>
                <a:t> </a:t>
              </a:r>
              <a:r>
                <a:rPr lang="ru-RU" dirty="0" smtClean="0"/>
                <a:t>(активная коммуникация)</a:t>
              </a:r>
              <a:endParaRPr lang="ru-RU" dirty="0"/>
            </a:p>
          </p:txBody>
        </p:sp>
        <p:cxnSp>
          <p:nvCxnSpPr>
            <p:cNvPr id="34" name="Straight Arrow Connector 33"/>
            <p:cNvCxnSpPr/>
            <p:nvPr/>
          </p:nvCxnSpPr>
          <p:spPr>
            <a:xfrm flipV="1">
              <a:off x="3527532" y="5115594"/>
              <a:ext cx="0" cy="247537"/>
            </a:xfrm>
            <a:prstGeom prst="straightConnector1">
              <a:avLst/>
            </a:prstGeom>
            <a:ln w="12700">
              <a:solidFill>
                <a:schemeClr val="accent5"/>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grpSp>
      <p:sp>
        <p:nvSpPr>
          <p:cNvPr id="37" name="Rectangle 36"/>
          <p:cNvSpPr/>
          <p:nvPr/>
        </p:nvSpPr>
        <p:spPr>
          <a:xfrm>
            <a:off x="783771" y="2744743"/>
            <a:ext cx="5312229" cy="230425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0" name="Group 29"/>
          <p:cNvGrpSpPr/>
          <p:nvPr/>
        </p:nvGrpSpPr>
        <p:grpSpPr>
          <a:xfrm>
            <a:off x="1776000" y="2529001"/>
            <a:ext cx="2879999" cy="2721997"/>
            <a:chOff x="1776000" y="783260"/>
            <a:chExt cx="2879999" cy="2721997"/>
          </a:xfrm>
        </p:grpSpPr>
        <p:sp>
          <p:nvSpPr>
            <p:cNvPr id="23" name="TextBox 22"/>
            <p:cNvSpPr txBox="1"/>
            <p:nvPr/>
          </p:nvSpPr>
          <p:spPr>
            <a:xfrm>
              <a:off x="2316000" y="1907390"/>
              <a:ext cx="2232952" cy="523220"/>
            </a:xfrm>
            <a:prstGeom prst="rect">
              <a:avLst/>
            </a:prstGeom>
            <a:noFill/>
          </p:spPr>
          <p:txBody>
            <a:bodyPr wrap="square" rtlCol="0">
              <a:spAutoFit/>
            </a:bodyPr>
            <a:lstStyle/>
            <a:p>
              <a:r>
                <a:rPr lang="ru-RU" sz="2800" dirty="0" smtClean="0">
                  <a:solidFill>
                    <a:schemeClr val="accent1"/>
                  </a:solidFill>
                  <a:ea typeface="Segoe UI Symbol" panose="020B0502040204020203" pitchFamily="34" charset="0"/>
                </a:rPr>
                <a:t></a:t>
              </a:r>
              <a:r>
                <a:rPr lang="ru-RU" sz="2800" dirty="0" smtClean="0">
                  <a:solidFill>
                    <a:schemeClr val="tx2">
                      <a:lumMod val="60000"/>
                      <a:lumOff val="40000"/>
                    </a:schemeClr>
                  </a:solidFill>
                  <a:ea typeface="Segoe UI Symbol" panose="020B0502040204020203" pitchFamily="34" charset="0"/>
                </a:rPr>
                <a:t></a:t>
              </a:r>
              <a:r>
                <a:rPr lang="ru-RU" sz="2800" dirty="0" smtClean="0">
                  <a:solidFill>
                    <a:schemeClr val="accent4">
                      <a:lumMod val="40000"/>
                      <a:lumOff val="60000"/>
                    </a:schemeClr>
                  </a:solidFill>
                  <a:ea typeface="Segoe UI Symbol" panose="020B0502040204020203" pitchFamily="34" charset="0"/>
                </a:rPr>
                <a:t></a:t>
              </a:r>
              <a:r>
                <a:rPr lang="ru-RU" sz="2800" dirty="0" smtClean="0">
                  <a:solidFill>
                    <a:srgbClr val="00B0F0"/>
                  </a:solidFill>
                  <a:ea typeface="Segoe UI Symbol" panose="020B0502040204020203" pitchFamily="34" charset="0"/>
                </a:rPr>
                <a:t></a:t>
              </a:r>
              <a:endParaRPr lang="ru-RU" sz="2800" dirty="0">
                <a:solidFill>
                  <a:srgbClr val="00B0F0"/>
                </a:solidFill>
              </a:endParaRPr>
            </a:p>
          </p:txBody>
        </p:sp>
        <p:cxnSp>
          <p:nvCxnSpPr>
            <p:cNvPr id="25" name="Straight Arrow Connector 24"/>
            <p:cNvCxnSpPr/>
            <p:nvPr/>
          </p:nvCxnSpPr>
          <p:spPr>
            <a:xfrm flipV="1">
              <a:off x="3756000" y="783260"/>
              <a:ext cx="899999" cy="89999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flipV="1">
              <a:off x="1776000" y="783260"/>
              <a:ext cx="1080001" cy="89999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H="1">
              <a:off x="3342262" y="2519018"/>
              <a:ext cx="2363" cy="98623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6333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9"/>
                                          </p:stCondLst>
                                        </p:cTn>
                                        <p:tgtEl>
                                          <p:spTgt spid="17"/>
                                        </p:tgtEl>
                                        <p:attrNameLst>
                                          <p:attrName>style.visibility</p:attrName>
                                        </p:attrNameLst>
                                      </p:cBhvr>
                                      <p:to>
                                        <p:strVal val="visible"/>
                                      </p:to>
                                    </p:set>
                                  </p:childTnLst>
                                </p:cTn>
                              </p:par>
                            </p:childTnLst>
                          </p:cTn>
                        </p:par>
                        <p:par>
                          <p:cTn id="13" fill="hold">
                            <p:stCondLst>
                              <p:cond delay="51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7" grpId="0" animBg="1"/>
      <p:bldP spid="16" grpId="0" animBg="1"/>
      <p:bldP spid="18"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smtClean="0"/>
              <a:t>Живые плитки</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27270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ru-RU" dirty="0" smtClean="0"/>
              <a:t>Анатомия плитки</a:t>
            </a:r>
            <a:endParaRPr lang="en-US" dirty="0">
              <a:solidFill>
                <a:srgbClr val="FF0000"/>
              </a:solidFill>
            </a:endParaRPr>
          </a:p>
        </p:txBody>
      </p:sp>
      <p:grpSp>
        <p:nvGrpSpPr>
          <p:cNvPr id="13" name="Group 12"/>
          <p:cNvGrpSpPr/>
          <p:nvPr/>
        </p:nvGrpSpPr>
        <p:grpSpPr>
          <a:xfrm>
            <a:off x="1056000" y="1623603"/>
            <a:ext cx="3543442" cy="4309132"/>
            <a:chOff x="460901" y="1623603"/>
            <a:chExt cx="3543442" cy="4309132"/>
          </a:xfrm>
        </p:grpSpPr>
        <p:grpSp>
          <p:nvGrpSpPr>
            <p:cNvPr id="10" name="Group 9"/>
            <p:cNvGrpSpPr/>
            <p:nvPr/>
          </p:nvGrpSpPr>
          <p:grpSpPr>
            <a:xfrm>
              <a:off x="460901" y="1623603"/>
              <a:ext cx="3543442" cy="4126514"/>
              <a:chOff x="460901" y="1623603"/>
              <a:chExt cx="3543442" cy="4126514"/>
            </a:xfrm>
          </p:grpSpPr>
          <p:sp>
            <p:nvSpPr>
              <p:cNvPr id="3" name="Rectangle 2"/>
              <p:cNvSpPr/>
              <p:nvPr/>
            </p:nvSpPr>
            <p:spPr bwMode="auto">
              <a:xfrm>
                <a:off x="2385229" y="4857876"/>
                <a:ext cx="1568744" cy="821723"/>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 name="Content Placeholder 2"/>
              <p:cNvSpPr txBox="1">
                <a:spLocks/>
              </p:cNvSpPr>
              <p:nvPr/>
            </p:nvSpPr>
            <p:spPr>
              <a:xfrm>
                <a:off x="463585" y="1623603"/>
                <a:ext cx="3540757" cy="314642"/>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ru-RU" sz="1800" b="1" dirty="0" smtClean="0">
                    <a:solidFill>
                      <a:schemeClr val="bg1"/>
                    </a:solidFill>
                    <a:latin typeface="Segoe UI Light" panose="020B0502040204020203" pitchFamily="34" charset="0"/>
                    <a:cs typeface="Segoe UI Light" panose="020B0502040204020203" pitchFamily="34" charset="0"/>
                  </a:rPr>
                  <a:t>Базовое состояние</a:t>
                </a:r>
                <a:endParaRPr lang="en-US" sz="1600" dirty="0">
                  <a:latin typeface="+mj-lt"/>
                  <a:cs typeface="Segoe UI Light"/>
                </a:endParaRPr>
              </a:p>
            </p:txBody>
          </p:sp>
          <p:sp>
            <p:nvSpPr>
              <p:cNvPr id="14" name="Subtitle 2"/>
              <p:cNvSpPr txBox="1">
                <a:spLocks/>
              </p:cNvSpPr>
              <p:nvPr/>
            </p:nvSpPr>
            <p:spPr>
              <a:xfrm>
                <a:off x="2499009" y="5486835"/>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Подложка</a:t>
                </a:r>
                <a:endParaRPr lang="en-US" sz="1050" dirty="0">
                  <a:latin typeface="Segoe UI Light" panose="020B0502040204020203" pitchFamily="34" charset="0"/>
                  <a:cs typeface="Segoe UI Light" panose="020B0502040204020203" pitchFamily="34" charset="0"/>
                </a:endParaRPr>
              </a:p>
            </p:txBody>
          </p:sp>
          <p:sp>
            <p:nvSpPr>
              <p:cNvPr id="15" name="Subtitle 2"/>
              <p:cNvSpPr txBox="1">
                <a:spLocks/>
              </p:cNvSpPr>
              <p:nvPr/>
            </p:nvSpPr>
            <p:spPr>
              <a:xfrm>
                <a:off x="2499009" y="5194845"/>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Логотип</a:t>
                </a:r>
                <a:endParaRPr lang="en-US" sz="1400" dirty="0">
                  <a:latin typeface="Segoe UI Light" panose="020B0502040204020203" pitchFamily="34" charset="0"/>
                  <a:cs typeface="Segoe UI Light" panose="020B0502040204020203" pitchFamily="34" charset="0"/>
                </a:endParaRPr>
              </a:p>
            </p:txBody>
          </p:sp>
          <p:sp>
            <p:nvSpPr>
              <p:cNvPr id="16" name="Subtitle 2"/>
              <p:cNvSpPr txBox="1">
                <a:spLocks/>
              </p:cNvSpPr>
              <p:nvPr/>
            </p:nvSpPr>
            <p:spPr>
              <a:xfrm>
                <a:off x="2499009" y="4931563"/>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Краткое название</a:t>
                </a:r>
                <a:endParaRPr lang="en-US" sz="1400" dirty="0">
                  <a:latin typeface="Segoe UI Light" panose="020B0502040204020203" pitchFamily="34" charset="0"/>
                  <a:cs typeface="Segoe UI Light" panose="020B0502040204020203" pitchFamily="34" charset="0"/>
                </a:endParaRPr>
              </a:p>
            </p:txBody>
          </p:sp>
          <p:pic>
            <p:nvPicPr>
              <p:cNvPr id="31" name="Picture 2"/>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rcRect b="40370"/>
              <a:stretch/>
            </p:blipFill>
            <p:spPr>
              <a:xfrm>
                <a:off x="460901" y="1988339"/>
                <a:ext cx="1931999" cy="2347687"/>
              </a:xfrm>
              <a:prstGeom prst="rect">
                <a:avLst/>
              </a:prstGeom>
            </p:spPr>
          </p:pic>
          <p:sp>
            <p:nvSpPr>
              <p:cNvPr id="34" name="Subtitle 2"/>
              <p:cNvSpPr txBox="1">
                <a:spLocks/>
              </p:cNvSpPr>
              <p:nvPr/>
            </p:nvSpPr>
            <p:spPr>
              <a:xfrm>
                <a:off x="2499009" y="2418852"/>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Подложка</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35" name="Subtitle 2"/>
              <p:cNvSpPr txBox="1">
                <a:spLocks/>
              </p:cNvSpPr>
              <p:nvPr/>
            </p:nvSpPr>
            <p:spPr>
              <a:xfrm>
                <a:off x="2499009" y="2919399"/>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Логотип</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36" name="Subtitle 2"/>
              <p:cNvSpPr txBox="1">
                <a:spLocks/>
              </p:cNvSpPr>
              <p:nvPr/>
            </p:nvSpPr>
            <p:spPr>
              <a:xfrm>
                <a:off x="2499009" y="3706206"/>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Краткое название</a:t>
                </a:r>
                <a:endParaRPr lang="en-US" sz="1400" b="1" dirty="0">
                  <a:solidFill>
                    <a:schemeClr val="bg1"/>
                  </a:solidFill>
                  <a:latin typeface="Segoe UI Light" panose="020B0502040204020203" pitchFamily="34" charset="0"/>
                  <a:cs typeface="Segoe UI Light" panose="020B0502040204020203" pitchFamily="34" charset="0"/>
                </a:endParaRPr>
              </a:p>
            </p:txBody>
          </p:sp>
          <p:cxnSp>
            <p:nvCxnSpPr>
              <p:cNvPr id="46" name="Straight Connector 55"/>
              <p:cNvCxnSpPr/>
              <p:nvPr/>
            </p:nvCxnSpPr>
            <p:spPr>
              <a:xfrm>
                <a:off x="1425999" y="2984697"/>
                <a:ext cx="9669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1933932" y="2493700"/>
                <a:ext cx="45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9"/>
              <p:cNvGrpSpPr/>
              <p:nvPr/>
            </p:nvGrpSpPr>
            <p:grpSpPr>
              <a:xfrm>
                <a:off x="977334" y="3542097"/>
                <a:ext cx="1415566" cy="238355"/>
                <a:chOff x="728133" y="2599267"/>
                <a:chExt cx="1415767" cy="238388"/>
              </a:xfrm>
            </p:grpSpPr>
            <p:cxnSp>
              <p:nvCxnSpPr>
                <p:cNvPr id="51" name="Straight Connector 60"/>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9" name="Picture 8"/>
            <p:cNvPicPr>
              <a:picLocks noChangeAspect="1"/>
            </p:cNvPicPr>
            <p:nvPr/>
          </p:nvPicPr>
          <p:blipFill>
            <a:blip r:embed="rId5"/>
            <a:stretch>
              <a:fillRect/>
            </a:stretch>
          </p:blipFill>
          <p:spPr>
            <a:xfrm>
              <a:off x="460901" y="4415269"/>
              <a:ext cx="1964924" cy="1517466"/>
            </a:xfrm>
            <a:prstGeom prst="rect">
              <a:avLst/>
            </a:prstGeom>
          </p:spPr>
        </p:pic>
      </p:grpSp>
    </p:spTree>
    <p:extLst>
      <p:ext uri="{BB962C8B-B14F-4D97-AF65-F5344CB8AC3E}">
        <p14:creationId xmlns:p14="http://schemas.microsoft.com/office/powerpoint/2010/main" val="137809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ru-RU" dirty="0" smtClean="0"/>
              <a:t>Анатомия плитки</a:t>
            </a:r>
            <a:endParaRPr lang="en-US" dirty="0">
              <a:solidFill>
                <a:srgbClr val="FF0000"/>
              </a:solidFill>
            </a:endParaRPr>
          </a:p>
        </p:txBody>
      </p:sp>
      <p:grpSp>
        <p:nvGrpSpPr>
          <p:cNvPr id="77" name="Group 76"/>
          <p:cNvGrpSpPr/>
          <p:nvPr/>
        </p:nvGrpSpPr>
        <p:grpSpPr>
          <a:xfrm>
            <a:off x="1056000" y="1629518"/>
            <a:ext cx="3646164" cy="4303217"/>
            <a:chOff x="4387632" y="1629518"/>
            <a:chExt cx="3646164" cy="4303217"/>
          </a:xfrm>
        </p:grpSpPr>
        <p:grpSp>
          <p:nvGrpSpPr>
            <p:cNvPr id="78" name="Group 77"/>
            <p:cNvGrpSpPr/>
            <p:nvPr/>
          </p:nvGrpSpPr>
          <p:grpSpPr>
            <a:xfrm>
              <a:off x="4387632" y="1629518"/>
              <a:ext cx="3646164" cy="4126513"/>
              <a:chOff x="4312356" y="1655663"/>
              <a:chExt cx="3719277" cy="4209258"/>
            </a:xfrm>
          </p:grpSpPr>
          <p:sp>
            <p:nvSpPr>
              <p:cNvPr id="80" name="Rectangle 79"/>
              <p:cNvSpPr/>
              <p:nvPr/>
            </p:nvSpPr>
            <p:spPr bwMode="auto">
              <a:xfrm>
                <a:off x="6294437" y="4945062"/>
                <a:ext cx="1600200" cy="8382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1" name="Rectangle 80"/>
              <p:cNvSpPr/>
              <p:nvPr/>
            </p:nvSpPr>
            <p:spPr bwMode="auto">
              <a:xfrm>
                <a:off x="6294437" y="47164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2" name="Content Placeholder 2"/>
              <p:cNvSpPr txBox="1">
                <a:spLocks/>
              </p:cNvSpPr>
              <p:nvPr/>
            </p:nvSpPr>
            <p:spPr>
              <a:xfrm>
                <a:off x="4316638" y="1655663"/>
                <a:ext cx="3714995"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ru-RU" sz="1600" b="1" dirty="0" smtClean="0">
                    <a:solidFill>
                      <a:schemeClr val="bg1"/>
                    </a:solidFill>
                    <a:latin typeface="Segoe UI Light" panose="020B0502040204020203" pitchFamily="34" charset="0"/>
                    <a:cs typeface="Segoe UI Light" panose="020B0502040204020203" pitchFamily="34" charset="0"/>
                  </a:rPr>
                  <a:t>«Полуживое» состояние</a:t>
                </a: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83" name="Subtitle 2"/>
              <p:cNvSpPr txBox="1">
                <a:spLocks/>
              </p:cNvSpPr>
              <p:nvPr/>
            </p:nvSpPr>
            <p:spPr>
              <a:xfrm>
                <a:off x="6371521" y="5596360"/>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a:latin typeface="Segoe UI Light" panose="020B0502040204020203" pitchFamily="34" charset="0"/>
                    <a:cs typeface="Segoe UI Light" panose="020B0502040204020203" pitchFamily="34" charset="0"/>
                  </a:rPr>
                  <a:t>Подложка</a:t>
                </a:r>
              </a:p>
              <a:p>
                <a:pPr marL="0" indent="0">
                  <a:buNone/>
                </a:pPr>
                <a:endParaRPr lang="en-US" sz="1400" dirty="0">
                  <a:latin typeface="Segoe UI Light" panose="020B0502040204020203" pitchFamily="34" charset="0"/>
                  <a:cs typeface="Segoe UI Light" panose="020B0502040204020203" pitchFamily="34" charset="0"/>
                </a:endParaRPr>
              </a:p>
            </p:txBody>
          </p:sp>
          <p:sp>
            <p:nvSpPr>
              <p:cNvPr id="84" name="Subtitle 2"/>
              <p:cNvSpPr txBox="1">
                <a:spLocks/>
              </p:cNvSpPr>
              <p:nvPr/>
            </p:nvSpPr>
            <p:spPr>
              <a:xfrm>
                <a:off x="6371521" y="5298515"/>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Логотип</a:t>
                </a:r>
                <a:endParaRPr lang="en-US" sz="1400" dirty="0">
                  <a:latin typeface="Segoe UI Light" panose="020B0502040204020203" pitchFamily="34" charset="0"/>
                  <a:cs typeface="Segoe UI Light" panose="020B0502040204020203" pitchFamily="34" charset="0"/>
                </a:endParaRPr>
              </a:p>
            </p:txBody>
          </p:sp>
          <p:sp>
            <p:nvSpPr>
              <p:cNvPr id="85" name="Subtitle 2"/>
              <p:cNvSpPr txBox="1">
                <a:spLocks/>
              </p:cNvSpPr>
              <p:nvPr/>
            </p:nvSpPr>
            <p:spPr>
              <a:xfrm>
                <a:off x="6371521" y="5029954"/>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Краткое название</a:t>
                </a:r>
                <a:endParaRPr lang="en-US" sz="1400" dirty="0">
                  <a:latin typeface="Segoe UI Light" panose="020B0502040204020203" pitchFamily="34" charset="0"/>
                  <a:cs typeface="Segoe UI Light" panose="020B0502040204020203" pitchFamily="34" charset="0"/>
                </a:endParaRPr>
              </a:p>
            </p:txBody>
          </p:sp>
          <p:sp>
            <p:nvSpPr>
              <p:cNvPr id="86" name="Subtitle 2"/>
              <p:cNvSpPr txBox="1">
                <a:spLocks/>
              </p:cNvSpPr>
              <p:nvPr/>
            </p:nvSpPr>
            <p:spPr>
              <a:xfrm>
                <a:off x="6371521" y="4753898"/>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err="1" smtClean="0">
                    <a:solidFill>
                      <a:schemeClr val="bg1"/>
                    </a:solidFill>
                    <a:latin typeface="Segoe UI Light" panose="020B0502040204020203" pitchFamily="34" charset="0"/>
                    <a:cs typeface="Segoe UI Light" panose="020B0502040204020203" pitchFamily="34" charset="0"/>
                  </a:rPr>
                  <a:t>Бейдж</a:t>
                </a:r>
                <a:endParaRPr lang="en-US" sz="1200" dirty="0">
                  <a:solidFill>
                    <a:schemeClr val="bg1"/>
                  </a:solidFill>
                  <a:latin typeface="Segoe UI Light" panose="020B0502040204020203" pitchFamily="34" charset="0"/>
                  <a:cs typeface="Segoe UI Light" panose="020B0502040204020203" pitchFamily="34" charset="0"/>
                </a:endParaRPr>
              </a:p>
            </p:txBody>
          </p:sp>
          <p:pic>
            <p:nvPicPr>
              <p:cNvPr id="87" name="Picture 25"/>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b="44017"/>
              <a:stretch/>
            </p:blipFill>
            <p:spPr>
              <a:xfrm>
                <a:off x="4312356" y="2027713"/>
                <a:ext cx="1970740" cy="2248317"/>
              </a:xfrm>
              <a:prstGeom prst="rect">
                <a:avLst/>
              </a:prstGeom>
            </p:spPr>
          </p:pic>
          <p:sp>
            <p:nvSpPr>
              <p:cNvPr id="88" name="Subtitle 2"/>
              <p:cNvSpPr txBox="1">
                <a:spLocks/>
              </p:cNvSpPr>
              <p:nvPr/>
            </p:nvSpPr>
            <p:spPr>
              <a:xfrm>
                <a:off x="6371520"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a:solidFill>
                      <a:schemeClr val="bg1"/>
                    </a:solidFill>
                    <a:latin typeface="Segoe UI Light" panose="020B0502040204020203" pitchFamily="34" charset="0"/>
                    <a:cs typeface="Segoe UI Light" panose="020B0502040204020203" pitchFamily="34" charset="0"/>
                  </a:rPr>
                  <a:t>Подложка</a:t>
                </a:r>
              </a:p>
              <a:p>
                <a:pPr marL="0" indent="0">
                  <a:buNone/>
                </a:pP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89" name="Subtitle 2"/>
              <p:cNvSpPr txBox="1">
                <a:spLocks/>
              </p:cNvSpPr>
              <p:nvPr/>
            </p:nvSpPr>
            <p:spPr>
              <a:xfrm>
                <a:off x="6371520"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Логотип</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90" name="Subtitle 2"/>
              <p:cNvSpPr txBox="1">
                <a:spLocks/>
              </p:cNvSpPr>
              <p:nvPr/>
            </p:nvSpPr>
            <p:spPr>
              <a:xfrm>
                <a:off x="6371520"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Краткое название</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91" name="Subtitle 2"/>
              <p:cNvSpPr txBox="1">
                <a:spLocks/>
              </p:cNvSpPr>
              <p:nvPr/>
            </p:nvSpPr>
            <p:spPr>
              <a:xfrm>
                <a:off x="6371521"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err="1" smtClean="0">
                    <a:solidFill>
                      <a:schemeClr val="bg1"/>
                    </a:solidFill>
                    <a:latin typeface="Segoe UI Light" panose="020B0502040204020203" pitchFamily="34" charset="0"/>
                    <a:cs typeface="Segoe UI Light" panose="020B0502040204020203" pitchFamily="34" charset="0"/>
                  </a:rPr>
                  <a:t>Бейдж</a:t>
                </a:r>
                <a:endParaRPr lang="en-US" sz="1400" b="1" dirty="0">
                  <a:solidFill>
                    <a:schemeClr val="bg1"/>
                  </a:solidFill>
                  <a:latin typeface="Segoe UI Light" panose="020B0502040204020203" pitchFamily="34" charset="0"/>
                  <a:cs typeface="Segoe UI Light" panose="020B0502040204020203" pitchFamily="34" charset="0"/>
                </a:endParaRPr>
              </a:p>
            </p:txBody>
          </p:sp>
          <p:grpSp>
            <p:nvGrpSpPr>
              <p:cNvPr id="92" name="Group 66"/>
              <p:cNvGrpSpPr/>
              <p:nvPr/>
            </p:nvGrpSpPr>
            <p:grpSpPr>
              <a:xfrm>
                <a:off x="4824081" y="3612627"/>
                <a:ext cx="1443951" cy="243134"/>
                <a:chOff x="728133" y="2599267"/>
                <a:chExt cx="1415767" cy="238388"/>
              </a:xfrm>
            </p:grpSpPr>
            <p:cxnSp>
              <p:nvCxnSpPr>
                <p:cNvPr id="96" name="Straight Connector 71"/>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72"/>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73"/>
              <p:cNvCxnSpPr/>
              <p:nvPr/>
            </p:nvCxnSpPr>
            <p:spPr>
              <a:xfrm>
                <a:off x="5273167"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74"/>
              <p:cNvCxnSpPr/>
              <p:nvPr/>
            </p:nvCxnSpPr>
            <p:spPr>
              <a:xfrm>
                <a:off x="5791286"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75"/>
              <p:cNvCxnSpPr/>
              <p:nvPr/>
            </p:nvCxnSpPr>
            <p:spPr>
              <a:xfrm>
                <a:off x="5791286"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9" name="Picture 78"/>
            <p:cNvPicPr>
              <a:picLocks noChangeAspect="1"/>
            </p:cNvPicPr>
            <p:nvPr/>
          </p:nvPicPr>
          <p:blipFill>
            <a:blip r:embed="rId5"/>
            <a:stretch>
              <a:fillRect/>
            </a:stretch>
          </p:blipFill>
          <p:spPr>
            <a:xfrm>
              <a:off x="4409331" y="4169388"/>
              <a:ext cx="1862011" cy="1763347"/>
            </a:xfrm>
            <a:prstGeom prst="rect">
              <a:avLst/>
            </a:prstGeom>
          </p:spPr>
        </p:pic>
      </p:grpSp>
    </p:spTree>
    <p:extLst>
      <p:ext uri="{BB962C8B-B14F-4D97-AF65-F5344CB8AC3E}">
        <p14:creationId xmlns:p14="http://schemas.microsoft.com/office/powerpoint/2010/main" val="386193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ru-RU" dirty="0" smtClean="0"/>
              <a:t>Анатомия плитки</a:t>
            </a:r>
            <a:endParaRPr lang="en-US" dirty="0">
              <a:solidFill>
                <a:srgbClr val="FF0000"/>
              </a:solidFill>
            </a:endParaRPr>
          </a:p>
        </p:txBody>
      </p:sp>
      <p:grpSp>
        <p:nvGrpSpPr>
          <p:cNvPr id="29" name="Group 28"/>
          <p:cNvGrpSpPr/>
          <p:nvPr/>
        </p:nvGrpSpPr>
        <p:grpSpPr>
          <a:xfrm>
            <a:off x="1056000" y="1623603"/>
            <a:ext cx="3926731" cy="4309132"/>
            <a:chOff x="8112956" y="1623603"/>
            <a:chExt cx="3926731" cy="4309132"/>
          </a:xfrm>
        </p:grpSpPr>
        <p:grpSp>
          <p:nvGrpSpPr>
            <p:cNvPr id="6" name="Group 5"/>
            <p:cNvGrpSpPr/>
            <p:nvPr/>
          </p:nvGrpSpPr>
          <p:grpSpPr>
            <a:xfrm>
              <a:off x="8112956" y="1623603"/>
              <a:ext cx="3926731" cy="4126513"/>
              <a:chOff x="8413814" y="1655663"/>
              <a:chExt cx="4005470" cy="4209258"/>
            </a:xfrm>
          </p:grpSpPr>
          <p:sp>
            <p:nvSpPr>
              <p:cNvPr id="74" name="Rectangle 73"/>
              <p:cNvSpPr/>
              <p:nvPr/>
            </p:nvSpPr>
            <p:spPr bwMode="auto">
              <a:xfrm>
                <a:off x="10409237" y="5478462"/>
                <a:ext cx="1600200" cy="3048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5" name="Rectangle 74"/>
              <p:cNvSpPr/>
              <p:nvPr/>
            </p:nvSpPr>
            <p:spPr bwMode="auto">
              <a:xfrm>
                <a:off x="10409237" y="4411662"/>
                <a:ext cx="1600200" cy="8382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6" name="Rectangle 55"/>
              <p:cNvSpPr/>
              <p:nvPr/>
            </p:nvSpPr>
            <p:spPr bwMode="auto">
              <a:xfrm>
                <a:off x="10409237" y="52498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2" name="Content Placeholder 2"/>
              <p:cNvSpPr txBox="1">
                <a:spLocks/>
              </p:cNvSpPr>
              <p:nvPr/>
            </p:nvSpPr>
            <p:spPr>
              <a:xfrm>
                <a:off x="8413815" y="1655663"/>
                <a:ext cx="3728181"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ru-RU" sz="1600" b="1" dirty="0" smtClean="0">
                    <a:solidFill>
                      <a:schemeClr val="bg1"/>
                    </a:solidFill>
                    <a:latin typeface="Segoe UI Light" panose="020B0502040204020203" pitchFamily="34" charset="0"/>
                    <a:cs typeface="Segoe UI Light" panose="020B0502040204020203" pitchFamily="34" charset="0"/>
                  </a:rPr>
                  <a:t>Живое состояние</a:t>
                </a: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21" name="Subtitle 2"/>
              <p:cNvSpPr txBox="1">
                <a:spLocks/>
              </p:cNvSpPr>
              <p:nvPr/>
            </p:nvSpPr>
            <p:spPr>
              <a:xfrm>
                <a:off x="10507792" y="5596360"/>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a:latin typeface="Segoe UI Light" panose="020B0502040204020203" pitchFamily="34" charset="0"/>
                    <a:cs typeface="Segoe UI Light" panose="020B0502040204020203" pitchFamily="34" charset="0"/>
                  </a:rPr>
                  <a:t>Подложка</a:t>
                </a:r>
              </a:p>
              <a:p>
                <a:pPr marL="0" indent="0">
                  <a:buNone/>
                </a:pPr>
                <a:endParaRPr lang="en-US" sz="1400" dirty="0">
                  <a:latin typeface="Segoe UI Light" panose="020B0502040204020203" pitchFamily="34" charset="0"/>
                  <a:cs typeface="Segoe UI Light" panose="020B0502040204020203" pitchFamily="34" charset="0"/>
                </a:endParaRPr>
              </a:p>
            </p:txBody>
          </p:sp>
          <p:sp>
            <p:nvSpPr>
              <p:cNvPr id="22" name="Subtitle 2"/>
              <p:cNvSpPr txBox="1">
                <a:spLocks/>
              </p:cNvSpPr>
              <p:nvPr/>
            </p:nvSpPr>
            <p:spPr>
              <a:xfrm>
                <a:off x="10507792" y="4763893"/>
                <a:ext cx="1578228" cy="268561"/>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Иконка приложения</a:t>
                </a:r>
                <a:endParaRPr lang="en-US" sz="1400" dirty="0">
                  <a:latin typeface="Segoe UI Light" panose="020B0502040204020203" pitchFamily="34" charset="0"/>
                  <a:cs typeface="Segoe UI Light" panose="020B0502040204020203" pitchFamily="34" charset="0"/>
                </a:endParaRPr>
              </a:p>
            </p:txBody>
          </p:sp>
          <p:sp>
            <p:nvSpPr>
              <p:cNvPr id="23" name="Subtitle 2"/>
              <p:cNvSpPr txBox="1">
                <a:spLocks/>
              </p:cNvSpPr>
              <p:nvPr/>
            </p:nvSpPr>
            <p:spPr>
              <a:xfrm>
                <a:off x="10507792" y="50299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Краткое название</a:t>
                </a:r>
                <a:endParaRPr lang="en-US" sz="1400" dirty="0">
                  <a:latin typeface="Segoe UI Light" panose="020B0502040204020203" pitchFamily="34" charset="0"/>
                  <a:cs typeface="Segoe UI Light" panose="020B0502040204020203" pitchFamily="34" charset="0"/>
                </a:endParaRPr>
              </a:p>
            </p:txBody>
          </p:sp>
          <p:sp>
            <p:nvSpPr>
              <p:cNvPr id="24" name="Subtitle 2"/>
              <p:cNvSpPr txBox="1">
                <a:spLocks/>
              </p:cNvSpPr>
              <p:nvPr/>
            </p:nvSpPr>
            <p:spPr>
              <a:xfrm>
                <a:off x="10507792" y="44942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err="1">
                    <a:latin typeface="Segoe UI Light" panose="020B0502040204020203" pitchFamily="34" charset="0"/>
                    <a:cs typeface="Segoe UI Light" panose="020B0502040204020203" pitchFamily="34" charset="0"/>
                  </a:rPr>
                  <a:t>Б</a:t>
                </a:r>
                <a:r>
                  <a:rPr lang="ru-RU" sz="1400" dirty="0" err="1" smtClean="0">
                    <a:latin typeface="Segoe UI Light" panose="020B0502040204020203" pitchFamily="34" charset="0"/>
                    <a:cs typeface="Segoe UI Light" panose="020B0502040204020203" pitchFamily="34" charset="0"/>
                  </a:rPr>
                  <a:t>ейдж</a:t>
                </a:r>
                <a:endParaRPr lang="en-US" sz="1400" dirty="0">
                  <a:latin typeface="Segoe UI Light" panose="020B0502040204020203" pitchFamily="34" charset="0"/>
                  <a:cs typeface="Segoe UI Light" panose="020B0502040204020203" pitchFamily="34" charset="0"/>
                </a:endParaRPr>
              </a:p>
            </p:txBody>
          </p:sp>
          <p:sp>
            <p:nvSpPr>
              <p:cNvPr id="25" name="Subtitle 2"/>
              <p:cNvSpPr txBox="1">
                <a:spLocks/>
              </p:cNvSpPr>
              <p:nvPr/>
            </p:nvSpPr>
            <p:spPr>
              <a:xfrm>
                <a:off x="10507792" y="530317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smtClean="0">
                    <a:solidFill>
                      <a:schemeClr val="bg1"/>
                    </a:solidFill>
                    <a:latin typeface="Segoe UI Light" panose="020B0502040204020203" pitchFamily="34" charset="0"/>
                    <a:cs typeface="Segoe UI Light" panose="020B0502040204020203" pitchFamily="34" charset="0"/>
                  </a:rPr>
                  <a:t>Контент</a:t>
                </a:r>
                <a:endParaRPr lang="en-US" sz="1050" dirty="0">
                  <a:solidFill>
                    <a:schemeClr val="bg1"/>
                  </a:solidFill>
                  <a:latin typeface="Segoe UI Light" panose="020B0502040204020203" pitchFamily="34" charset="0"/>
                  <a:cs typeface="Segoe UI Light" panose="020B0502040204020203" pitchFamily="34" charset="0"/>
                </a:endParaRPr>
              </a:p>
            </p:txBody>
          </p:sp>
          <p:pic>
            <p:nvPicPr>
              <p:cNvPr id="32" name="Picture 8"/>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b="42368"/>
              <a:stretch/>
            </p:blipFill>
            <p:spPr>
              <a:xfrm>
                <a:off x="8413814" y="2027713"/>
                <a:ext cx="1970739" cy="2314528"/>
              </a:xfrm>
              <a:prstGeom prst="rect">
                <a:avLst/>
              </a:prstGeom>
            </p:spPr>
          </p:pic>
          <p:sp>
            <p:nvSpPr>
              <p:cNvPr id="41" name="Subtitle 2"/>
              <p:cNvSpPr txBox="1">
                <a:spLocks/>
              </p:cNvSpPr>
              <p:nvPr/>
            </p:nvSpPr>
            <p:spPr>
              <a:xfrm>
                <a:off x="10507791"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a:solidFill>
                      <a:schemeClr val="bg1"/>
                    </a:solidFill>
                    <a:latin typeface="Segoe UI Light" panose="020B0502040204020203" pitchFamily="34" charset="0"/>
                    <a:cs typeface="Segoe UI Light" panose="020B0502040204020203" pitchFamily="34" charset="0"/>
                  </a:rPr>
                  <a:t>Подложка</a:t>
                </a:r>
              </a:p>
              <a:p>
                <a:pPr marL="0" indent="0">
                  <a:buNone/>
                </a:pP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2" name="Subtitle 2"/>
              <p:cNvSpPr txBox="1">
                <a:spLocks/>
              </p:cNvSpPr>
              <p:nvPr/>
            </p:nvSpPr>
            <p:spPr>
              <a:xfrm>
                <a:off x="10507791"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Краткое название</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3" name="Subtitle 2"/>
              <p:cNvSpPr txBox="1">
                <a:spLocks/>
              </p:cNvSpPr>
              <p:nvPr/>
            </p:nvSpPr>
            <p:spPr>
              <a:xfrm>
                <a:off x="10507792"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err="1" smtClean="0">
                    <a:solidFill>
                      <a:schemeClr val="bg1"/>
                    </a:solidFill>
                    <a:latin typeface="Segoe UI Light" panose="020B0502040204020203" pitchFamily="34" charset="0"/>
                    <a:cs typeface="Segoe UI Light" panose="020B0502040204020203" pitchFamily="34" charset="0"/>
                  </a:rPr>
                  <a:t>Бейдж</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4" name="Subtitle 2"/>
              <p:cNvSpPr txBox="1">
                <a:spLocks/>
              </p:cNvSpPr>
              <p:nvPr/>
            </p:nvSpPr>
            <p:spPr>
              <a:xfrm>
                <a:off x="10507792" y="3210555"/>
                <a:ext cx="1911492"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Иконка приложения</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5" name="Subtitle 2"/>
              <p:cNvSpPr txBox="1">
                <a:spLocks/>
              </p:cNvSpPr>
              <p:nvPr/>
            </p:nvSpPr>
            <p:spPr>
              <a:xfrm>
                <a:off x="10507792" y="2732312"/>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Контент</a:t>
                </a:r>
                <a:endParaRPr lang="en-US" sz="1400" b="1" dirty="0">
                  <a:solidFill>
                    <a:schemeClr val="bg1"/>
                  </a:solidFill>
                  <a:latin typeface="Segoe UI Light" panose="020B0502040204020203" pitchFamily="34" charset="0"/>
                  <a:cs typeface="Segoe UI Light" panose="020B0502040204020203" pitchFamily="34" charset="0"/>
                </a:endParaRPr>
              </a:p>
            </p:txBody>
          </p:sp>
          <p:grpSp>
            <p:nvGrpSpPr>
              <p:cNvPr id="65" name="Group 76"/>
              <p:cNvGrpSpPr/>
              <p:nvPr/>
            </p:nvGrpSpPr>
            <p:grpSpPr>
              <a:xfrm>
                <a:off x="9009775" y="3612627"/>
                <a:ext cx="1443951" cy="243134"/>
                <a:chOff x="728133" y="2599267"/>
                <a:chExt cx="1415767" cy="238388"/>
              </a:xfrm>
            </p:grpSpPr>
            <p:cxnSp>
              <p:nvCxnSpPr>
                <p:cNvPr id="66" name="Straight Connector 77"/>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78"/>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79"/>
              <p:cNvCxnSpPr/>
              <p:nvPr/>
            </p:nvCxnSpPr>
            <p:spPr>
              <a:xfrm>
                <a:off x="9458861" y="2793629"/>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80"/>
              <p:cNvCxnSpPr/>
              <p:nvPr/>
            </p:nvCxnSpPr>
            <p:spPr>
              <a:xfrm>
                <a:off x="997698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81"/>
              <p:cNvCxnSpPr/>
              <p:nvPr/>
            </p:nvCxnSpPr>
            <p:spPr>
              <a:xfrm>
                <a:off x="9976980"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82"/>
              <p:cNvGrpSpPr/>
              <p:nvPr/>
            </p:nvGrpSpPr>
            <p:grpSpPr>
              <a:xfrm rot="10800000">
                <a:off x="9707844" y="3250404"/>
                <a:ext cx="745883" cy="121678"/>
                <a:chOff x="728132" y="2599267"/>
                <a:chExt cx="731324" cy="119303"/>
              </a:xfrm>
            </p:grpSpPr>
            <p:cxnSp>
              <p:nvCxnSpPr>
                <p:cNvPr id="72" name="Straight Connector 83"/>
                <p:cNvCxnSpPr/>
                <p:nvPr/>
              </p:nvCxnSpPr>
              <p:spPr>
                <a:xfrm rot="10800000" flipH="1">
                  <a:off x="728132" y="2718570"/>
                  <a:ext cx="731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84"/>
                <p:cNvCxnSpPr/>
                <p:nvPr/>
              </p:nvCxnSpPr>
              <p:spPr>
                <a:xfrm rot="10800000" flipV="1">
                  <a:off x="1459456" y="2599267"/>
                  <a:ext cx="0" cy="1193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28" name="Picture 27"/>
            <p:cNvPicPr>
              <a:picLocks noChangeAspect="1"/>
            </p:cNvPicPr>
            <p:nvPr/>
          </p:nvPicPr>
          <p:blipFill>
            <a:blip r:embed="rId5"/>
            <a:stretch>
              <a:fillRect/>
            </a:stretch>
          </p:blipFill>
          <p:spPr>
            <a:xfrm>
              <a:off x="8145729" y="4207343"/>
              <a:ext cx="1899226" cy="1725392"/>
            </a:xfrm>
            <a:prstGeom prst="rect">
              <a:avLst/>
            </a:prstGeom>
          </p:spPr>
        </p:pic>
      </p:grpSp>
    </p:spTree>
    <p:extLst>
      <p:ext uri="{BB962C8B-B14F-4D97-AF65-F5344CB8AC3E}">
        <p14:creationId xmlns:p14="http://schemas.microsoft.com/office/powerpoint/2010/main" val="56786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C1284F2-D5A2-482D-9283-38905BD416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3492</TotalTime>
  <Words>2273</Words>
  <Application>Microsoft Office PowerPoint</Application>
  <PresentationFormat>Widescreen</PresentationFormat>
  <Paragraphs>235</Paragraphs>
  <Slides>27</Slides>
  <Notes>12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27</vt:i4>
      </vt:variant>
    </vt:vector>
  </HeadingPairs>
  <TitlesOfParts>
    <vt:vector size="41" baseType="lpstr">
      <vt:lpstr>Arial</vt:lpstr>
      <vt:lpstr>Calibri</vt:lpstr>
      <vt:lpstr>Consolas</vt:lpstr>
      <vt:lpstr>Segoe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Разработка универсальных приложений на платформе Windows  Часть 7: Живые плитки и уведомления</vt:lpstr>
      <vt:lpstr>Зачем нужны плитки и уведомления?</vt:lpstr>
      <vt:lpstr>Зачем нужны плитки и уведомления?</vt:lpstr>
      <vt:lpstr>Что происходит,  когда приложение не работает?</vt:lpstr>
      <vt:lpstr>Зачем нужны плитки и уведомления?</vt:lpstr>
      <vt:lpstr>Живые плитки</vt:lpstr>
      <vt:lpstr>Анатомия плитки</vt:lpstr>
      <vt:lpstr>Анатомия плитки</vt:lpstr>
      <vt:lpstr>Анатомия плитки</vt:lpstr>
      <vt:lpstr>Начальная плитка</vt:lpstr>
      <vt:lpstr>Шаблоны плиток</vt:lpstr>
      <vt:lpstr>Адаптивный шаблон плитки</vt:lpstr>
      <vt:lpstr>DEMO 01: Обновление плитки</vt:lpstr>
      <vt:lpstr>Обновление плиток</vt:lpstr>
      <vt:lpstr>Уведомления</vt:lpstr>
      <vt:lpstr>Уведомления</vt:lpstr>
      <vt:lpstr>Уведомления</vt:lpstr>
      <vt:lpstr>Интерактивные уведомления</vt:lpstr>
      <vt:lpstr>Шаблон уведомления</vt:lpstr>
      <vt:lpstr>Шаблон уведомления</vt:lpstr>
      <vt:lpstr>DEMO 02: Вывод уведомления</vt:lpstr>
      <vt:lpstr>Отправка уведомлений</vt:lpstr>
      <vt:lpstr>Итоги</vt:lpstr>
      <vt:lpstr>Мораль</vt:lpstr>
      <vt:lpstr>Что еще нужно изучить</vt:lpstr>
      <vt:lpstr>Контакты</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Konstantin Kichinsky</cp:lastModifiedBy>
  <cp:revision>123</cp:revision>
  <dcterms:created xsi:type="dcterms:W3CDTF">2013-05-05T18:28:09Z</dcterms:created>
  <dcterms:modified xsi:type="dcterms:W3CDTF">2015-12-06T15:45:26Z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